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1"/>
  </p:notesMasterIdLst>
  <p:sldIdLst>
    <p:sldId id="256" r:id="rId2"/>
    <p:sldId id="257" r:id="rId3"/>
    <p:sldId id="277" r:id="rId4"/>
    <p:sldId id="278" r:id="rId5"/>
    <p:sldId id="279" r:id="rId6"/>
    <p:sldId id="282" r:id="rId7"/>
    <p:sldId id="280" r:id="rId8"/>
    <p:sldId id="283" r:id="rId9"/>
    <p:sldId id="292" r:id="rId10"/>
    <p:sldId id="281" r:id="rId11"/>
    <p:sldId id="294" r:id="rId12"/>
    <p:sldId id="295" r:id="rId13"/>
    <p:sldId id="296" r:id="rId14"/>
    <p:sldId id="291" r:id="rId15"/>
    <p:sldId id="293" r:id="rId16"/>
    <p:sldId id="284" r:id="rId17"/>
    <p:sldId id="288" r:id="rId18"/>
    <p:sldId id="289" r:id="rId19"/>
    <p:sldId id="290" r:id="rId20"/>
    <p:sldId id="285" r:id="rId21"/>
    <p:sldId id="297" r:id="rId22"/>
    <p:sldId id="302" r:id="rId23"/>
    <p:sldId id="299" r:id="rId24"/>
    <p:sldId id="298" r:id="rId25"/>
    <p:sldId id="287" r:id="rId26"/>
    <p:sldId id="260" r:id="rId27"/>
    <p:sldId id="304" r:id="rId28"/>
    <p:sldId id="305" r:id="rId29"/>
    <p:sldId id="300" r:id="rId30"/>
    <p:sldId id="267" r:id="rId31"/>
    <p:sldId id="268" r:id="rId32"/>
    <p:sldId id="269" r:id="rId33"/>
    <p:sldId id="270" r:id="rId34"/>
    <p:sldId id="271" r:id="rId35"/>
    <p:sldId id="272" r:id="rId36"/>
    <p:sldId id="273" r:id="rId37"/>
    <p:sldId id="274" r:id="rId38"/>
    <p:sldId id="275" r:id="rId39"/>
    <p:sldId id="276" r:id="rId40"/>
  </p:sldIdLst>
  <p:sldSz cx="18288000" cy="10287000"/>
  <p:notesSz cx="6858000" cy="9144000"/>
  <p:embeddedFontLst>
    <p:embeddedFont>
      <p:font typeface="Aileron Heavy" panose="020B0604020202020204" charset="0"/>
      <p:regular r:id="rId42"/>
    </p:embeddedFont>
    <p:embeddedFont>
      <p:font typeface="Calibri" panose="020F0502020204030204" pitchFamily="34" charset="0"/>
      <p:regular r:id="rId43"/>
      <p:bold r:id="rId44"/>
      <p:italic r:id="rId45"/>
      <p:boldItalic r:id="rId46"/>
    </p:embeddedFont>
    <p:embeddedFont>
      <p:font typeface="Roboto"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29" y="13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305D4-A66E-4836-AC3C-6E786E6BEAFC}" type="datetimeFigureOut">
              <a:rPr lang="en-US" smtClean="0"/>
              <a:t>9/29/2020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5DD97-6949-4999-93CC-31D6818DE98D}" type="slidenum">
              <a:rPr lang="en-US" smtClean="0"/>
              <a:t>‹#›</a:t>
            </a:fld>
            <a:endParaRPr lang="en-US"/>
          </a:p>
        </p:txBody>
      </p:sp>
    </p:spTree>
    <p:extLst>
      <p:ext uri="{BB962C8B-B14F-4D97-AF65-F5344CB8AC3E}">
        <p14:creationId xmlns:p14="http://schemas.microsoft.com/office/powerpoint/2010/main" val="403248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85DD97-6949-4999-93CC-31D6818DE98D}" type="slidenum">
              <a:rPr lang="en-US" smtClean="0"/>
              <a:t>7</a:t>
            </a:fld>
            <a:endParaRPr lang="en-US"/>
          </a:p>
        </p:txBody>
      </p:sp>
    </p:spTree>
    <p:extLst>
      <p:ext uri="{BB962C8B-B14F-4D97-AF65-F5344CB8AC3E}">
        <p14:creationId xmlns:p14="http://schemas.microsoft.com/office/powerpoint/2010/main" val="8867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archive.ics.uci.edu/ml/datasets/Online+Retai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3.png"/><Relationship Id="rId3" Type="http://schemas.openxmlformats.org/officeDocument/2006/relationships/image" Target="../media/image52.png"/><Relationship Id="rId21"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51.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5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09681" y="1504835"/>
            <a:ext cx="3237711" cy="3237711"/>
            <a:chOff x="0" y="0"/>
            <a:chExt cx="14400530" cy="14400530"/>
          </a:xfrm>
        </p:grpSpPr>
        <p:sp>
          <p:nvSpPr>
            <p:cNvPr id="3" name="Freeform 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txBody>
            <a:bodyPr/>
            <a:lstStyle/>
            <a:p>
              <a:endParaRPr lang="en-US" dirty="0"/>
            </a:p>
          </p:txBody>
        </p:sp>
      </p:grpSp>
      <p:pic>
        <p:nvPicPr>
          <p:cNvPr id="4" name="Picture 4"/>
          <p:cNvPicPr>
            <a:picLocks noChangeAspect="1"/>
          </p:cNvPicPr>
          <p:nvPr/>
        </p:nvPicPr>
        <p:blipFill>
          <a:blip r:embed="rId2"/>
          <a:srcRect/>
          <a:stretch>
            <a:fillRect/>
          </a:stretch>
        </p:blipFill>
        <p:spPr>
          <a:xfrm rot="5400000">
            <a:off x="16295438" y="1754964"/>
            <a:ext cx="3095939" cy="2879223"/>
          </a:xfrm>
          <a:prstGeom prst="rect">
            <a:avLst/>
          </a:prstGeom>
        </p:spPr>
      </p:pic>
      <p:pic>
        <p:nvPicPr>
          <p:cNvPr id="5" name="Picture 5"/>
          <p:cNvPicPr>
            <a:picLocks noChangeAspect="1"/>
          </p:cNvPicPr>
          <p:nvPr/>
        </p:nvPicPr>
        <p:blipFill>
          <a:blip r:embed="rId3"/>
          <a:srcRect/>
          <a:stretch>
            <a:fillRect/>
          </a:stretch>
        </p:blipFill>
        <p:spPr>
          <a:xfrm rot="-10800000">
            <a:off x="16403796" y="5402609"/>
            <a:ext cx="1892551" cy="3379556"/>
          </a:xfrm>
          <a:prstGeom prst="rect">
            <a:avLst/>
          </a:prstGeom>
        </p:spPr>
      </p:pic>
      <p:pic>
        <p:nvPicPr>
          <p:cNvPr id="6" name="Picture 6"/>
          <p:cNvPicPr>
            <a:picLocks noChangeAspect="1"/>
          </p:cNvPicPr>
          <p:nvPr/>
        </p:nvPicPr>
        <p:blipFill>
          <a:blip r:embed="rId2"/>
          <a:srcRect/>
          <a:stretch>
            <a:fillRect/>
          </a:stretch>
        </p:blipFill>
        <p:spPr>
          <a:xfrm rot="5400000">
            <a:off x="13076661" y="5510967"/>
            <a:ext cx="3095939" cy="2879223"/>
          </a:xfrm>
          <a:prstGeom prst="rect">
            <a:avLst/>
          </a:prstGeom>
        </p:spPr>
      </p:pic>
      <p:grpSp>
        <p:nvGrpSpPr>
          <p:cNvPr id="7" name="Group 7"/>
          <p:cNvGrpSpPr>
            <a:grpSpLocks noChangeAspect="1"/>
          </p:cNvGrpSpPr>
          <p:nvPr/>
        </p:nvGrpSpPr>
        <p:grpSpPr>
          <a:xfrm rot="5400000">
            <a:off x="12809681" y="8082026"/>
            <a:ext cx="700140" cy="7001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nvGrpSpPr>
          <p:cNvPr id="9" name="Group 9"/>
          <p:cNvGrpSpPr/>
          <p:nvPr/>
        </p:nvGrpSpPr>
        <p:grpSpPr>
          <a:xfrm>
            <a:off x="1340430" y="2447219"/>
            <a:ext cx="8625403" cy="6323806"/>
            <a:chOff x="0" y="28575"/>
            <a:chExt cx="11500538" cy="8431741"/>
          </a:xfrm>
        </p:grpSpPr>
        <p:sp>
          <p:nvSpPr>
            <p:cNvPr id="10" name="TextBox 10"/>
            <p:cNvSpPr txBox="1"/>
            <p:nvPr/>
          </p:nvSpPr>
          <p:spPr>
            <a:xfrm>
              <a:off x="0" y="28575"/>
              <a:ext cx="11500538" cy="2530607"/>
            </a:xfrm>
            <a:prstGeom prst="rect">
              <a:avLst/>
            </a:prstGeom>
          </p:spPr>
          <p:txBody>
            <a:bodyPr lIns="0" tIns="0" rIns="0" bIns="0" rtlCol="0" anchor="t">
              <a:spAutoFit/>
            </a:bodyPr>
            <a:lstStyle/>
            <a:p>
              <a:pPr algn="ctr">
                <a:lnSpc>
                  <a:spcPts val="7359"/>
                </a:lnSpc>
              </a:pPr>
              <a:r>
                <a:rPr lang="en-US" sz="6399" dirty="0">
                  <a:solidFill>
                    <a:srgbClr val="F7F4FA"/>
                  </a:solidFill>
                  <a:latin typeface="Aileron Heavy"/>
                </a:rPr>
                <a:t>Online Retail Segmentation Project </a:t>
              </a:r>
            </a:p>
          </p:txBody>
        </p:sp>
        <p:sp>
          <p:nvSpPr>
            <p:cNvPr id="11" name="TextBox 11"/>
            <p:cNvSpPr txBox="1"/>
            <p:nvPr/>
          </p:nvSpPr>
          <p:spPr>
            <a:xfrm>
              <a:off x="0" y="3146896"/>
              <a:ext cx="11500538" cy="5313420"/>
            </a:xfrm>
            <a:prstGeom prst="rect">
              <a:avLst/>
            </a:prstGeom>
          </p:spPr>
          <p:txBody>
            <a:bodyPr lIns="0" tIns="0" rIns="0" bIns="0" rtlCol="0" anchor="t">
              <a:spAutoFit/>
            </a:bodyPr>
            <a:lstStyle/>
            <a:p>
              <a:pPr algn="ctr">
                <a:lnSpc>
                  <a:spcPts val="6720"/>
                </a:lnSpc>
              </a:pPr>
              <a:endParaRPr lang="en-US" sz="4800" dirty="0">
                <a:solidFill>
                  <a:srgbClr val="F7F4FA"/>
                </a:solidFill>
                <a:latin typeface="Roboto"/>
              </a:endParaRPr>
            </a:p>
            <a:p>
              <a:pPr algn="ctr">
                <a:lnSpc>
                  <a:spcPts val="6720"/>
                </a:lnSpc>
              </a:pPr>
              <a:r>
                <a:rPr lang="en-US" sz="4800" dirty="0">
                  <a:solidFill>
                    <a:srgbClr val="F7F4FA"/>
                  </a:solidFill>
                  <a:latin typeface="Roboto"/>
                </a:rPr>
                <a:t>by Mehmet Ozkemah</a:t>
              </a:r>
            </a:p>
            <a:p>
              <a:pPr algn="ctr">
                <a:lnSpc>
                  <a:spcPts val="4480"/>
                </a:lnSpc>
              </a:pPr>
              <a:endParaRPr lang="en-US" sz="4800" dirty="0">
                <a:solidFill>
                  <a:srgbClr val="F7F4FA"/>
                </a:solidFill>
                <a:latin typeface="Roboto"/>
              </a:endParaRPr>
            </a:p>
            <a:p>
              <a:pPr algn="ctr">
                <a:lnSpc>
                  <a:spcPts val="4479"/>
                </a:lnSpc>
              </a:pPr>
              <a:r>
                <a:rPr lang="en-US" sz="3199" dirty="0" err="1">
                  <a:solidFill>
                    <a:srgbClr val="F7F4FA"/>
                  </a:solidFill>
                  <a:latin typeface="Roboto"/>
                </a:rPr>
                <a:t>Thinkful</a:t>
              </a:r>
              <a:r>
                <a:rPr lang="en-US" sz="3199" dirty="0">
                  <a:solidFill>
                    <a:srgbClr val="F7F4FA"/>
                  </a:solidFill>
                  <a:latin typeface="Roboto"/>
                </a:rPr>
                <a:t> Data Science Flex Program</a:t>
              </a:r>
            </a:p>
            <a:p>
              <a:pPr algn="ctr">
                <a:lnSpc>
                  <a:spcPts val="4480"/>
                </a:lnSpc>
              </a:pPr>
              <a:r>
                <a:rPr lang="en-US" sz="3199" dirty="0">
                  <a:solidFill>
                    <a:srgbClr val="F7F4FA"/>
                  </a:solidFill>
                  <a:latin typeface="Roboto"/>
                </a:rPr>
                <a:t>Unsupervised Learning Capstone</a:t>
              </a:r>
            </a:p>
            <a:p>
              <a:pPr algn="ctr">
                <a:lnSpc>
                  <a:spcPts val="4479"/>
                </a:lnSpc>
                <a:spcBef>
                  <a:spcPct val="0"/>
                </a:spcBef>
              </a:pPr>
              <a:r>
                <a:rPr lang="en-US" sz="3200" dirty="0">
                  <a:solidFill>
                    <a:srgbClr val="F7F4FA"/>
                  </a:solidFill>
                  <a:latin typeface="Roboto"/>
                </a:rPr>
                <a:t>September 2020</a:t>
              </a:r>
            </a:p>
          </p:txBody>
        </p:sp>
      </p:grpSp>
      <p:cxnSp>
        <p:nvCxnSpPr>
          <p:cNvPr id="13" name="Straight Connector 12">
            <a:extLst>
              <a:ext uri="{FF2B5EF4-FFF2-40B4-BE49-F238E27FC236}">
                <a16:creationId xmlns:a16="http://schemas.microsoft.com/office/drawing/2014/main" id="{6B0186AB-781B-46F2-ABD1-8B05A2E383F5}"/>
              </a:ext>
            </a:extLst>
          </p:cNvPr>
          <p:cNvCxnSpPr>
            <a:cxnSpLocks/>
          </p:cNvCxnSpPr>
          <p:nvPr/>
        </p:nvCxnSpPr>
        <p:spPr>
          <a:xfrm>
            <a:off x="1535200" y="4991100"/>
            <a:ext cx="8447000" cy="0"/>
          </a:xfrm>
          <a:prstGeom prst="line">
            <a:avLst/>
          </a:prstGeom>
          <a:ln w="28575"/>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a:t>
            </a:r>
            <a:r>
              <a:rPr lang="en-US" sz="4400" dirty="0">
                <a:solidFill>
                  <a:srgbClr val="F7F4FA"/>
                </a:solidFill>
                <a:latin typeface="Aileron Heavy"/>
              </a:rPr>
              <a:t>Exploration</a:t>
            </a:r>
            <a:endParaRPr kumimoji="0" lang="en-US" sz="4400" b="0" i="0" u="none" strike="noStrike" kern="1200" cap="none" spc="0" normalizeH="0" baseline="0" noProof="0" dirty="0">
              <a:ln>
                <a:noFill/>
              </a:ln>
              <a:solidFill>
                <a:srgbClr val="F7F4FA"/>
              </a:solidFill>
              <a:effectLst/>
              <a:uLnTx/>
              <a:uFillTx/>
              <a:latin typeface="Aileron Heavy"/>
              <a:ea typeface="+mn-ea"/>
              <a:cs typeface="+mn-cs"/>
            </a:endParaRPr>
          </a:p>
        </p:txBody>
      </p:sp>
      <p:pic>
        <p:nvPicPr>
          <p:cNvPr id="6" name="Picture 5">
            <a:extLst>
              <a:ext uri="{FF2B5EF4-FFF2-40B4-BE49-F238E27FC236}">
                <a16:creationId xmlns:a16="http://schemas.microsoft.com/office/drawing/2014/main" id="{DC3EAEEE-E874-4E67-A97C-EB511690837B}"/>
              </a:ext>
            </a:extLst>
          </p:cNvPr>
          <p:cNvPicPr>
            <a:picLocks noChangeAspect="1"/>
          </p:cNvPicPr>
          <p:nvPr/>
        </p:nvPicPr>
        <p:blipFill>
          <a:blip r:embed="rId4"/>
          <a:stretch>
            <a:fillRect/>
          </a:stretch>
        </p:blipFill>
        <p:spPr>
          <a:xfrm>
            <a:off x="6293643" y="3313289"/>
            <a:ext cx="8031957" cy="5335411"/>
          </a:xfrm>
          <a:prstGeom prst="rect">
            <a:avLst/>
          </a:prstGeom>
        </p:spPr>
      </p:pic>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12725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Roboto"/>
                <a:ea typeface="+mn-ea"/>
                <a:cs typeface="+mn-cs"/>
              </a:rPr>
              <a:t>As end of year approaches, number of order increases due to holiday shopping season.</a:t>
            </a:r>
          </a:p>
        </p:txBody>
      </p:sp>
      <p:pic>
        <p:nvPicPr>
          <p:cNvPr id="9" name="Graphic 8" descr="Arrow: Slight curve">
            <a:extLst>
              <a:ext uri="{FF2B5EF4-FFF2-40B4-BE49-F238E27FC236}">
                <a16:creationId xmlns:a16="http://schemas.microsoft.com/office/drawing/2014/main" id="{CB8C70DE-79FD-416C-B052-B9D6192BBD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396389">
            <a:off x="10001379" y="4450453"/>
            <a:ext cx="3305694" cy="1973126"/>
          </a:xfrm>
          <a:prstGeom prst="rect">
            <a:avLst/>
          </a:prstGeom>
        </p:spPr>
      </p:pic>
      <p:sp>
        <p:nvSpPr>
          <p:cNvPr id="7" name="Rectangle 6">
            <a:extLst>
              <a:ext uri="{FF2B5EF4-FFF2-40B4-BE49-F238E27FC236}">
                <a16:creationId xmlns:a16="http://schemas.microsoft.com/office/drawing/2014/main" id="{CBA816FD-DB78-435F-A475-D07B81A7B959}"/>
              </a:ext>
            </a:extLst>
          </p:cNvPr>
          <p:cNvSpPr/>
          <p:nvPr/>
        </p:nvSpPr>
        <p:spPr>
          <a:xfrm>
            <a:off x="6581866" y="6493325"/>
            <a:ext cx="7057933" cy="1469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Brace 7">
            <a:extLst>
              <a:ext uri="{FF2B5EF4-FFF2-40B4-BE49-F238E27FC236}">
                <a16:creationId xmlns:a16="http://schemas.microsoft.com/office/drawing/2014/main" id="{FA985B93-E904-49D8-ACF9-3E96784C2E5B}"/>
              </a:ext>
            </a:extLst>
          </p:cNvPr>
          <p:cNvSpPr/>
          <p:nvPr/>
        </p:nvSpPr>
        <p:spPr>
          <a:xfrm>
            <a:off x="13830300" y="3698650"/>
            <a:ext cx="990600" cy="2587849"/>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ight Brace 9">
            <a:extLst>
              <a:ext uri="{FF2B5EF4-FFF2-40B4-BE49-F238E27FC236}">
                <a16:creationId xmlns:a16="http://schemas.microsoft.com/office/drawing/2014/main" id="{76D51689-1414-4D15-B045-8EDE168930FD}"/>
              </a:ext>
            </a:extLst>
          </p:cNvPr>
          <p:cNvSpPr/>
          <p:nvPr/>
        </p:nvSpPr>
        <p:spPr>
          <a:xfrm>
            <a:off x="13830300" y="6493325"/>
            <a:ext cx="990600" cy="1469575"/>
          </a:xfrm>
          <a:prstGeom prst="rightBrace">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BEBB2EA0-BEA9-4F9C-8E67-F2758FCB2B75}"/>
              </a:ext>
            </a:extLst>
          </p:cNvPr>
          <p:cNvSpPr txBox="1"/>
          <p:nvPr/>
        </p:nvSpPr>
        <p:spPr>
          <a:xfrm>
            <a:off x="15091585" y="4700186"/>
            <a:ext cx="990600" cy="584775"/>
          </a:xfrm>
          <a:prstGeom prst="rect">
            <a:avLst/>
          </a:prstGeom>
          <a:noFill/>
        </p:spPr>
        <p:txBody>
          <a:bodyPr wrap="square" rtlCol="0">
            <a:spAutoFit/>
          </a:bodyPr>
          <a:lstStyle/>
          <a:p>
            <a:r>
              <a:rPr lang="en-US" sz="3200" dirty="0">
                <a:solidFill>
                  <a:schemeClr val="bg1"/>
                </a:solidFill>
                <a:latin typeface="Roboto" panose="020B0604020202020204" charset="0"/>
                <a:ea typeface="Roboto" panose="020B0604020202020204" charset="0"/>
              </a:rPr>
              <a:t>51%</a:t>
            </a:r>
          </a:p>
        </p:txBody>
      </p:sp>
      <p:sp>
        <p:nvSpPr>
          <p:cNvPr id="13" name="TextBox 12">
            <a:extLst>
              <a:ext uri="{FF2B5EF4-FFF2-40B4-BE49-F238E27FC236}">
                <a16:creationId xmlns:a16="http://schemas.microsoft.com/office/drawing/2014/main" id="{B2C4086A-774D-4027-987D-5D8513C04575}"/>
              </a:ext>
            </a:extLst>
          </p:cNvPr>
          <p:cNvSpPr txBox="1"/>
          <p:nvPr/>
        </p:nvSpPr>
        <p:spPr>
          <a:xfrm>
            <a:off x="15091585" y="6935724"/>
            <a:ext cx="990600" cy="584775"/>
          </a:xfrm>
          <a:prstGeom prst="rect">
            <a:avLst/>
          </a:prstGeom>
          <a:noFill/>
        </p:spPr>
        <p:txBody>
          <a:bodyPr wrap="square" rtlCol="0">
            <a:spAutoFit/>
          </a:bodyPr>
          <a:lstStyle/>
          <a:p>
            <a:r>
              <a:rPr lang="en-US" sz="3200" dirty="0">
                <a:solidFill>
                  <a:schemeClr val="bg1"/>
                </a:solidFill>
                <a:latin typeface="Roboto" panose="020B0604020202020204" charset="0"/>
                <a:ea typeface="Roboto" panose="020B0604020202020204" charset="0"/>
              </a:rPr>
              <a:t>49%</a:t>
            </a:r>
          </a:p>
        </p:txBody>
      </p:sp>
    </p:spTree>
    <p:extLst>
      <p:ext uri="{BB962C8B-B14F-4D97-AF65-F5344CB8AC3E}">
        <p14:creationId xmlns:p14="http://schemas.microsoft.com/office/powerpoint/2010/main" val="12294858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3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1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1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animBg="1"/>
      <p:bldP spid="11"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Exploration</a:t>
            </a:r>
          </a:p>
        </p:txBody>
      </p:sp>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12725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Roboto"/>
                <a:ea typeface="+mn-ea"/>
                <a:cs typeface="+mn-cs"/>
              </a:rPr>
              <a:t>Not big difference between groups but first 10 days seem to have higher number of order.</a:t>
            </a:r>
          </a:p>
        </p:txBody>
      </p:sp>
      <p:pic>
        <p:nvPicPr>
          <p:cNvPr id="8" name="Picture 7">
            <a:extLst>
              <a:ext uri="{FF2B5EF4-FFF2-40B4-BE49-F238E27FC236}">
                <a16:creationId xmlns:a16="http://schemas.microsoft.com/office/drawing/2014/main" id="{B5C56CF6-1F4E-4511-A885-D7EF8D6AC179}"/>
              </a:ext>
            </a:extLst>
          </p:cNvPr>
          <p:cNvPicPr>
            <a:picLocks noChangeAspect="1"/>
          </p:cNvPicPr>
          <p:nvPr/>
        </p:nvPicPr>
        <p:blipFill>
          <a:blip r:embed="rId4"/>
          <a:stretch>
            <a:fillRect/>
          </a:stretch>
        </p:blipFill>
        <p:spPr>
          <a:xfrm>
            <a:off x="5999470" y="3220056"/>
            <a:ext cx="8346460" cy="6405423"/>
          </a:xfrm>
          <a:prstGeom prst="rect">
            <a:avLst/>
          </a:prstGeom>
        </p:spPr>
      </p:pic>
      <p:sp>
        <p:nvSpPr>
          <p:cNvPr id="11" name="Rectangle 10">
            <a:extLst>
              <a:ext uri="{FF2B5EF4-FFF2-40B4-BE49-F238E27FC236}">
                <a16:creationId xmlns:a16="http://schemas.microsoft.com/office/drawing/2014/main" id="{7B529A79-8191-43EE-A2EC-3BC14CE7EA8A}"/>
              </a:ext>
            </a:extLst>
          </p:cNvPr>
          <p:cNvSpPr/>
          <p:nvPr/>
        </p:nvSpPr>
        <p:spPr>
          <a:xfrm>
            <a:off x="6172200" y="3467101"/>
            <a:ext cx="8001000" cy="1828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640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Exploration</a:t>
            </a:r>
          </a:p>
        </p:txBody>
      </p:sp>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12725400" cy="461665"/>
          </a:xfrm>
          <a:prstGeom prst="rect">
            <a:avLst/>
          </a:prstGeom>
          <a:noFill/>
        </p:spPr>
        <p:txBody>
          <a:bodyPr wrap="square" rtlCol="0">
            <a:spAutoFit/>
          </a:bodyPr>
          <a:lstStyle/>
          <a:p>
            <a:pPr lvl="0">
              <a:defRPr/>
            </a:pPr>
            <a:r>
              <a:rPr lang="en-US" sz="2400" dirty="0">
                <a:solidFill>
                  <a:prstClr val="white"/>
                </a:solidFill>
                <a:latin typeface="Roboto"/>
              </a:rPr>
              <a:t>The highest amount of product sold in one transaction is 541 with </a:t>
            </a:r>
            <a:r>
              <a:rPr lang="en-US" sz="2400" dirty="0" err="1">
                <a:solidFill>
                  <a:prstClr val="white"/>
                </a:solidFill>
                <a:latin typeface="Roboto"/>
              </a:rPr>
              <a:t>InvoiceNo</a:t>
            </a:r>
            <a:r>
              <a:rPr lang="en-US" sz="2400" dirty="0">
                <a:solidFill>
                  <a:prstClr val="white"/>
                </a:solidFill>
                <a:latin typeface="Roboto"/>
              </a:rPr>
              <a:t> 576339</a:t>
            </a:r>
          </a:p>
        </p:txBody>
      </p:sp>
      <p:pic>
        <p:nvPicPr>
          <p:cNvPr id="6" name="Picture 5">
            <a:extLst>
              <a:ext uri="{FF2B5EF4-FFF2-40B4-BE49-F238E27FC236}">
                <a16:creationId xmlns:a16="http://schemas.microsoft.com/office/drawing/2014/main" id="{2B03D07B-7C2A-4894-92B4-DAFE5AD94BCD}"/>
              </a:ext>
            </a:extLst>
          </p:cNvPr>
          <p:cNvPicPr>
            <a:picLocks noChangeAspect="1"/>
          </p:cNvPicPr>
          <p:nvPr/>
        </p:nvPicPr>
        <p:blipFill>
          <a:blip r:embed="rId4"/>
          <a:stretch>
            <a:fillRect/>
          </a:stretch>
        </p:blipFill>
        <p:spPr>
          <a:xfrm>
            <a:off x="5410200" y="3120657"/>
            <a:ext cx="8839200" cy="5070843"/>
          </a:xfrm>
          <a:prstGeom prst="rect">
            <a:avLst/>
          </a:prstGeom>
        </p:spPr>
      </p:pic>
      <p:sp>
        <p:nvSpPr>
          <p:cNvPr id="12" name="Arrow: Down 11">
            <a:extLst>
              <a:ext uri="{FF2B5EF4-FFF2-40B4-BE49-F238E27FC236}">
                <a16:creationId xmlns:a16="http://schemas.microsoft.com/office/drawing/2014/main" id="{0B95D87D-C712-4E83-A4C7-860C098527F7}"/>
              </a:ext>
            </a:extLst>
          </p:cNvPr>
          <p:cNvSpPr/>
          <p:nvPr/>
        </p:nvSpPr>
        <p:spPr>
          <a:xfrm>
            <a:off x="11049000" y="6024563"/>
            <a:ext cx="533400" cy="1219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88574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3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600" fill="hold"/>
                                        <p:tgtEl>
                                          <p:spTgt spid="12"/>
                                        </p:tgtEl>
                                        <p:attrNameLst>
                                          <p:attrName>ppt_x</p:attrName>
                                        </p:attrNameLst>
                                      </p:cBhvr>
                                      <p:tavLst>
                                        <p:tav tm="0">
                                          <p:val>
                                            <p:strVal val="#ppt_x"/>
                                          </p:val>
                                        </p:tav>
                                        <p:tav tm="100000">
                                          <p:val>
                                            <p:strVal val="#ppt_x"/>
                                          </p:val>
                                        </p:tav>
                                      </p:tavLst>
                                    </p:anim>
                                    <p:anim calcmode="lin" valueType="num">
                                      <p:cBhvr additive="base">
                                        <p:cTn id="12" dur="6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Exploration</a:t>
            </a:r>
          </a:p>
        </p:txBody>
      </p:sp>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12725400" cy="461665"/>
          </a:xfrm>
          <a:prstGeom prst="rect">
            <a:avLst/>
          </a:prstGeom>
          <a:noFill/>
        </p:spPr>
        <p:txBody>
          <a:bodyPr wrap="square" rtlCol="0">
            <a:spAutoFit/>
          </a:bodyPr>
          <a:lstStyle/>
          <a:p>
            <a:pPr lvl="0">
              <a:defRPr/>
            </a:pPr>
            <a:r>
              <a:rPr lang="en-US" sz="2400" dirty="0">
                <a:solidFill>
                  <a:prstClr val="white"/>
                </a:solidFill>
                <a:latin typeface="Roboto"/>
              </a:rPr>
              <a:t>Customer with ID '17481' has the highest number of order with 7800 order</a:t>
            </a:r>
          </a:p>
        </p:txBody>
      </p:sp>
      <p:sp>
        <p:nvSpPr>
          <p:cNvPr id="11" name="Rectangle 10">
            <a:extLst>
              <a:ext uri="{FF2B5EF4-FFF2-40B4-BE49-F238E27FC236}">
                <a16:creationId xmlns:a16="http://schemas.microsoft.com/office/drawing/2014/main" id="{7B529A79-8191-43EE-A2EC-3BC14CE7EA8A}"/>
              </a:ext>
            </a:extLst>
          </p:cNvPr>
          <p:cNvSpPr/>
          <p:nvPr/>
        </p:nvSpPr>
        <p:spPr>
          <a:xfrm>
            <a:off x="10972800" y="7277101"/>
            <a:ext cx="685800" cy="914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a:extLst>
              <a:ext uri="{FF2B5EF4-FFF2-40B4-BE49-F238E27FC236}">
                <a16:creationId xmlns:a16="http://schemas.microsoft.com/office/drawing/2014/main" id="{97C0BF8F-329A-4021-B834-861684A019EC}"/>
              </a:ext>
            </a:extLst>
          </p:cNvPr>
          <p:cNvPicPr>
            <a:picLocks noChangeAspect="1"/>
          </p:cNvPicPr>
          <p:nvPr/>
        </p:nvPicPr>
        <p:blipFill>
          <a:blip r:embed="rId4"/>
          <a:stretch>
            <a:fillRect/>
          </a:stretch>
        </p:blipFill>
        <p:spPr>
          <a:xfrm>
            <a:off x="5410201" y="3162300"/>
            <a:ext cx="8839200" cy="5070843"/>
          </a:xfrm>
          <a:prstGeom prst="rect">
            <a:avLst/>
          </a:prstGeom>
        </p:spPr>
      </p:pic>
      <p:sp>
        <p:nvSpPr>
          <p:cNvPr id="8" name="Arrow: Down 7">
            <a:extLst>
              <a:ext uri="{FF2B5EF4-FFF2-40B4-BE49-F238E27FC236}">
                <a16:creationId xmlns:a16="http://schemas.microsoft.com/office/drawing/2014/main" id="{C0EFA2FC-CF4A-47F0-A6AA-106AA802E238}"/>
              </a:ext>
            </a:extLst>
          </p:cNvPr>
          <p:cNvSpPr/>
          <p:nvPr/>
        </p:nvSpPr>
        <p:spPr>
          <a:xfrm>
            <a:off x="13411200" y="6024563"/>
            <a:ext cx="533400" cy="1219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Heart 5">
            <a:extLst>
              <a:ext uri="{FF2B5EF4-FFF2-40B4-BE49-F238E27FC236}">
                <a16:creationId xmlns:a16="http://schemas.microsoft.com/office/drawing/2014/main" id="{77091210-BFD9-4428-A742-179EE2034BC8}"/>
              </a:ext>
            </a:extLst>
          </p:cNvPr>
          <p:cNvSpPr/>
          <p:nvPr/>
        </p:nvSpPr>
        <p:spPr>
          <a:xfrm>
            <a:off x="13387387" y="8304821"/>
            <a:ext cx="685801" cy="646778"/>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90991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900" fill="hold"/>
                                        <p:tgtEl>
                                          <p:spTgt spid="8"/>
                                        </p:tgtEl>
                                        <p:attrNameLst>
                                          <p:attrName>ppt_x</p:attrName>
                                        </p:attrNameLst>
                                      </p:cBhvr>
                                      <p:tavLst>
                                        <p:tav tm="0">
                                          <p:val>
                                            <p:strVal val="#ppt_x"/>
                                          </p:val>
                                        </p:tav>
                                        <p:tav tm="100000">
                                          <p:val>
                                            <p:strVal val="#ppt_x"/>
                                          </p:val>
                                        </p:tav>
                                      </p:tavLst>
                                    </p:anim>
                                    <p:anim calcmode="lin" valueType="num">
                                      <p:cBhvr additive="base">
                                        <p:cTn id="12" dur="9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Feature Engineering</a:t>
            </a:r>
          </a:p>
        </p:txBody>
      </p:sp>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70104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F7F4FA"/>
                </a:solidFill>
                <a:latin typeface="Roboto"/>
              </a:rPr>
              <a:t>Count, Unique values and Describe of Features</a:t>
            </a: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p:txBody>
      </p:sp>
      <p:grpSp>
        <p:nvGrpSpPr>
          <p:cNvPr id="14" name="Group 13">
            <a:extLst>
              <a:ext uri="{FF2B5EF4-FFF2-40B4-BE49-F238E27FC236}">
                <a16:creationId xmlns:a16="http://schemas.microsoft.com/office/drawing/2014/main" id="{C8667C7E-496B-45EB-9D6D-2DEC2A638112}"/>
              </a:ext>
            </a:extLst>
          </p:cNvPr>
          <p:cNvGrpSpPr/>
          <p:nvPr/>
        </p:nvGrpSpPr>
        <p:grpSpPr>
          <a:xfrm>
            <a:off x="11372849" y="5193855"/>
            <a:ext cx="5142139" cy="4372496"/>
            <a:chOff x="12344400" y="2647428"/>
            <a:chExt cx="5142139" cy="4372496"/>
          </a:xfrm>
        </p:grpSpPr>
        <p:pic>
          <p:nvPicPr>
            <p:cNvPr id="7" name="Picture 6">
              <a:extLst>
                <a:ext uri="{FF2B5EF4-FFF2-40B4-BE49-F238E27FC236}">
                  <a16:creationId xmlns:a16="http://schemas.microsoft.com/office/drawing/2014/main" id="{5DFA3820-97D1-446D-A365-B7F25F295E98}"/>
                </a:ext>
              </a:extLst>
            </p:cNvPr>
            <p:cNvPicPr>
              <a:picLocks noChangeAspect="1"/>
            </p:cNvPicPr>
            <p:nvPr/>
          </p:nvPicPr>
          <p:blipFill rotWithShape="1">
            <a:blip r:embed="rId4"/>
            <a:srcRect t="3537"/>
            <a:stretch/>
          </p:blipFill>
          <p:spPr>
            <a:xfrm>
              <a:off x="12344400" y="3307177"/>
              <a:ext cx="5142139" cy="3712747"/>
            </a:xfrm>
            <a:prstGeom prst="rect">
              <a:avLst/>
            </a:prstGeom>
          </p:spPr>
        </p:pic>
        <p:sp>
          <p:nvSpPr>
            <p:cNvPr id="8" name="TextBox 7">
              <a:extLst>
                <a:ext uri="{FF2B5EF4-FFF2-40B4-BE49-F238E27FC236}">
                  <a16:creationId xmlns:a16="http://schemas.microsoft.com/office/drawing/2014/main" id="{FE419D5D-C3A8-4775-BFE6-5E89198BAB6A}"/>
                </a:ext>
              </a:extLst>
            </p:cNvPr>
            <p:cNvSpPr txBox="1"/>
            <p:nvPr/>
          </p:nvSpPr>
          <p:spPr>
            <a:xfrm>
              <a:off x="12360033" y="2647428"/>
              <a:ext cx="5116438" cy="400110"/>
            </a:xfrm>
            <a:prstGeom prst="rect">
              <a:avLst/>
            </a:prstGeom>
            <a:noFill/>
          </p:spPr>
          <p:txBody>
            <a:bodyPr wrap="square" rtlCol="0">
              <a:spAutoFit/>
            </a:bodyPr>
            <a:lstStyle/>
            <a:p>
              <a:pPr algn="ctr"/>
              <a:r>
                <a:rPr lang="en-US" sz="2000" dirty="0">
                  <a:solidFill>
                    <a:schemeClr val="bg1"/>
                  </a:solidFill>
                  <a:latin typeface="Roboto" panose="020B0604020202020204" charset="0"/>
                  <a:ea typeface="Roboto" panose="020B0604020202020204" charset="0"/>
                </a:rPr>
                <a:t>Count</a:t>
              </a:r>
            </a:p>
          </p:txBody>
        </p:sp>
      </p:grpSp>
      <p:grpSp>
        <p:nvGrpSpPr>
          <p:cNvPr id="12" name="Group 11">
            <a:extLst>
              <a:ext uri="{FF2B5EF4-FFF2-40B4-BE49-F238E27FC236}">
                <a16:creationId xmlns:a16="http://schemas.microsoft.com/office/drawing/2014/main" id="{87E7ADE0-753D-4526-AC1E-120DE45798A9}"/>
              </a:ext>
            </a:extLst>
          </p:cNvPr>
          <p:cNvGrpSpPr/>
          <p:nvPr/>
        </p:nvGrpSpPr>
        <p:grpSpPr>
          <a:xfrm>
            <a:off x="11372850" y="589293"/>
            <a:ext cx="5153025" cy="4328558"/>
            <a:chOff x="6567487" y="2691367"/>
            <a:chExt cx="5153025" cy="4328558"/>
          </a:xfrm>
        </p:grpSpPr>
        <p:pic>
          <p:nvPicPr>
            <p:cNvPr id="6" name="Picture 5">
              <a:extLst>
                <a:ext uri="{FF2B5EF4-FFF2-40B4-BE49-F238E27FC236}">
                  <a16:creationId xmlns:a16="http://schemas.microsoft.com/office/drawing/2014/main" id="{27C40839-B060-4745-9352-D8713164C0A3}"/>
                </a:ext>
              </a:extLst>
            </p:cNvPr>
            <p:cNvPicPr>
              <a:picLocks noChangeAspect="1"/>
            </p:cNvPicPr>
            <p:nvPr/>
          </p:nvPicPr>
          <p:blipFill>
            <a:blip r:embed="rId5"/>
            <a:stretch>
              <a:fillRect/>
            </a:stretch>
          </p:blipFill>
          <p:spPr>
            <a:xfrm>
              <a:off x="6567487" y="3267075"/>
              <a:ext cx="5153025" cy="3752850"/>
            </a:xfrm>
            <a:prstGeom prst="rect">
              <a:avLst/>
            </a:prstGeom>
          </p:spPr>
        </p:pic>
        <p:sp>
          <p:nvSpPr>
            <p:cNvPr id="10" name="TextBox 9">
              <a:extLst>
                <a:ext uri="{FF2B5EF4-FFF2-40B4-BE49-F238E27FC236}">
                  <a16:creationId xmlns:a16="http://schemas.microsoft.com/office/drawing/2014/main" id="{B5492807-5C55-491F-9EBB-6FD420868954}"/>
                </a:ext>
              </a:extLst>
            </p:cNvPr>
            <p:cNvSpPr txBox="1"/>
            <p:nvPr/>
          </p:nvSpPr>
          <p:spPr>
            <a:xfrm>
              <a:off x="6567487" y="2691367"/>
              <a:ext cx="5142138" cy="400110"/>
            </a:xfrm>
            <a:prstGeom prst="rect">
              <a:avLst/>
            </a:prstGeom>
            <a:noFill/>
          </p:spPr>
          <p:txBody>
            <a:bodyPr wrap="square" rtlCol="0">
              <a:spAutoFit/>
            </a:bodyPr>
            <a:lstStyle>
              <a:defPPr>
                <a:defRPr lang="en-US"/>
              </a:defPPr>
              <a:lvl1pPr algn="ctr">
                <a:defRPr sz="2000">
                  <a:solidFill>
                    <a:schemeClr val="bg1"/>
                  </a:solidFill>
                  <a:latin typeface="Roboto" panose="020B0604020202020204" charset="0"/>
                  <a:ea typeface="Roboto" panose="020B0604020202020204" charset="0"/>
                </a:defRPr>
              </a:lvl1pPr>
            </a:lstStyle>
            <a:p>
              <a:r>
                <a:rPr lang="en-US" dirty="0"/>
                <a:t>Describe</a:t>
              </a:r>
            </a:p>
          </p:txBody>
        </p:sp>
      </p:grpSp>
      <p:grpSp>
        <p:nvGrpSpPr>
          <p:cNvPr id="17" name="Group 16">
            <a:extLst>
              <a:ext uri="{FF2B5EF4-FFF2-40B4-BE49-F238E27FC236}">
                <a16:creationId xmlns:a16="http://schemas.microsoft.com/office/drawing/2014/main" id="{91CF1E54-6767-454D-B90C-FF1FEC3F3A27}"/>
              </a:ext>
            </a:extLst>
          </p:cNvPr>
          <p:cNvGrpSpPr/>
          <p:nvPr/>
        </p:nvGrpSpPr>
        <p:grpSpPr>
          <a:xfrm>
            <a:off x="4572000" y="5193855"/>
            <a:ext cx="5142139" cy="4372497"/>
            <a:chOff x="10886547" y="1181100"/>
            <a:chExt cx="5142139" cy="4372497"/>
          </a:xfrm>
        </p:grpSpPr>
        <p:pic>
          <p:nvPicPr>
            <p:cNvPr id="15" name="Picture 14">
              <a:extLst>
                <a:ext uri="{FF2B5EF4-FFF2-40B4-BE49-F238E27FC236}">
                  <a16:creationId xmlns:a16="http://schemas.microsoft.com/office/drawing/2014/main" id="{DB97D5EC-6AC6-4812-B8A5-43078395EBB6}"/>
                </a:ext>
              </a:extLst>
            </p:cNvPr>
            <p:cNvPicPr>
              <a:picLocks noChangeAspect="1"/>
            </p:cNvPicPr>
            <p:nvPr/>
          </p:nvPicPr>
          <p:blipFill rotWithShape="1">
            <a:blip r:embed="rId6"/>
            <a:srcRect b="3712"/>
            <a:stretch/>
          </p:blipFill>
          <p:spPr>
            <a:xfrm>
              <a:off x="10886548" y="1840850"/>
              <a:ext cx="5142138" cy="3712747"/>
            </a:xfrm>
            <a:prstGeom prst="rect">
              <a:avLst/>
            </a:prstGeom>
          </p:spPr>
        </p:pic>
        <p:sp>
          <p:nvSpPr>
            <p:cNvPr id="16" name="TextBox 15">
              <a:extLst>
                <a:ext uri="{FF2B5EF4-FFF2-40B4-BE49-F238E27FC236}">
                  <a16:creationId xmlns:a16="http://schemas.microsoft.com/office/drawing/2014/main" id="{68476F3B-656D-4794-908C-1AC0D2125473}"/>
                </a:ext>
              </a:extLst>
            </p:cNvPr>
            <p:cNvSpPr txBox="1"/>
            <p:nvPr/>
          </p:nvSpPr>
          <p:spPr>
            <a:xfrm>
              <a:off x="10886547" y="1181100"/>
              <a:ext cx="5142138" cy="400110"/>
            </a:xfrm>
            <a:prstGeom prst="rect">
              <a:avLst/>
            </a:prstGeom>
            <a:noFill/>
          </p:spPr>
          <p:txBody>
            <a:bodyPr wrap="square" rtlCol="0">
              <a:spAutoFit/>
            </a:bodyPr>
            <a:lstStyle/>
            <a:p>
              <a:pPr algn="ctr"/>
              <a:r>
                <a:rPr lang="en-US" sz="2000" dirty="0">
                  <a:solidFill>
                    <a:schemeClr val="bg1"/>
                  </a:solidFill>
                  <a:latin typeface="Roboto" panose="020B0604020202020204" charset="0"/>
                  <a:ea typeface="Roboto" panose="020B0604020202020204" charset="0"/>
                </a:rPr>
                <a:t>Number of Unique Values</a:t>
              </a:r>
            </a:p>
          </p:txBody>
        </p:sp>
      </p:grpSp>
      <p:sp>
        <p:nvSpPr>
          <p:cNvPr id="11" name="Rectangle 10">
            <a:extLst>
              <a:ext uri="{FF2B5EF4-FFF2-40B4-BE49-F238E27FC236}">
                <a16:creationId xmlns:a16="http://schemas.microsoft.com/office/drawing/2014/main" id="{3B754978-82AF-4FFB-8FAB-92305A159420}"/>
              </a:ext>
            </a:extLst>
          </p:cNvPr>
          <p:cNvSpPr/>
          <p:nvPr/>
        </p:nvSpPr>
        <p:spPr>
          <a:xfrm>
            <a:off x="4507546" y="3218919"/>
            <a:ext cx="5242319" cy="18142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dirty="0">
                <a:latin typeface="Roboto" panose="020B0604020202020204" charset="0"/>
                <a:ea typeface="Roboto" panose="020B0604020202020204" charset="0"/>
              </a:rPr>
              <a:t>100,000 random sampling taken for the sake of memory usage and time</a:t>
            </a:r>
          </a:p>
        </p:txBody>
      </p:sp>
      <p:sp>
        <p:nvSpPr>
          <p:cNvPr id="13" name="TextBox 12">
            <a:extLst>
              <a:ext uri="{FF2B5EF4-FFF2-40B4-BE49-F238E27FC236}">
                <a16:creationId xmlns:a16="http://schemas.microsoft.com/office/drawing/2014/main" id="{1BCB5C78-CD21-4F1C-BE2D-7394DD570DC3}"/>
              </a:ext>
            </a:extLst>
          </p:cNvPr>
          <p:cNvSpPr txBox="1"/>
          <p:nvPr/>
        </p:nvSpPr>
        <p:spPr>
          <a:xfrm>
            <a:off x="4571999" y="2705099"/>
            <a:ext cx="5177865" cy="400110"/>
          </a:xfrm>
          <a:prstGeom prst="rect">
            <a:avLst/>
          </a:prstGeom>
          <a:noFill/>
        </p:spPr>
        <p:txBody>
          <a:bodyPr wrap="square" rtlCol="0">
            <a:spAutoFit/>
          </a:bodyPr>
          <a:lstStyle/>
          <a:p>
            <a:pPr algn="ctr"/>
            <a:r>
              <a:rPr lang="en-US" sz="2000" dirty="0">
                <a:solidFill>
                  <a:schemeClr val="bg1"/>
                </a:solidFill>
                <a:latin typeface="Roboto" panose="020B0604020202020204" charset="0"/>
                <a:ea typeface="Roboto" panose="020B0604020202020204" charset="0"/>
              </a:rPr>
              <a:t>Sampling</a:t>
            </a:r>
          </a:p>
        </p:txBody>
      </p:sp>
    </p:spTree>
    <p:extLst>
      <p:ext uri="{BB962C8B-B14F-4D97-AF65-F5344CB8AC3E}">
        <p14:creationId xmlns:p14="http://schemas.microsoft.com/office/powerpoint/2010/main" val="29078320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50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ppt_x"/>
                                          </p:val>
                                        </p:tav>
                                        <p:tav tm="100000">
                                          <p:val>
                                            <p:strVal val="#ppt_x"/>
                                          </p:val>
                                        </p:tav>
                                      </p:tavLst>
                                    </p:anim>
                                    <p:anim calcmode="lin" valueType="num">
                                      <p:cBhvr additive="base">
                                        <p:cTn id="18" dur="500" fill="hold"/>
                                        <p:tgtEl>
                                          <p:spTgt spid="17"/>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10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150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Feature Engineering</a:t>
            </a:r>
          </a:p>
        </p:txBody>
      </p:sp>
      <p:grpSp>
        <p:nvGrpSpPr>
          <p:cNvPr id="26" name="Group 25">
            <a:extLst>
              <a:ext uri="{FF2B5EF4-FFF2-40B4-BE49-F238E27FC236}">
                <a16:creationId xmlns:a16="http://schemas.microsoft.com/office/drawing/2014/main" id="{3EEA105E-F8EC-46DC-9989-5EB617A634B7}"/>
              </a:ext>
            </a:extLst>
          </p:cNvPr>
          <p:cNvGrpSpPr/>
          <p:nvPr/>
        </p:nvGrpSpPr>
        <p:grpSpPr>
          <a:xfrm>
            <a:off x="3886200" y="4133790"/>
            <a:ext cx="12753975" cy="2762310"/>
            <a:chOff x="3886200" y="3336641"/>
            <a:chExt cx="12753975" cy="2762310"/>
          </a:xfrm>
        </p:grpSpPr>
        <p:pic>
          <p:nvPicPr>
            <p:cNvPr id="9" name="Picture 8">
              <a:extLst>
                <a:ext uri="{FF2B5EF4-FFF2-40B4-BE49-F238E27FC236}">
                  <a16:creationId xmlns:a16="http://schemas.microsoft.com/office/drawing/2014/main" id="{0CBA316B-4BA5-4DFB-B3BA-D0EDF475ADC8}"/>
                </a:ext>
              </a:extLst>
            </p:cNvPr>
            <p:cNvPicPr>
              <a:picLocks noChangeAspect="1"/>
            </p:cNvPicPr>
            <p:nvPr/>
          </p:nvPicPr>
          <p:blipFill>
            <a:blip r:embed="rId4"/>
            <a:stretch>
              <a:fillRect/>
            </a:stretch>
          </p:blipFill>
          <p:spPr>
            <a:xfrm>
              <a:off x="3886200" y="3736751"/>
              <a:ext cx="12753975" cy="2362200"/>
            </a:xfrm>
            <a:prstGeom prst="rect">
              <a:avLst/>
            </a:prstGeom>
          </p:spPr>
        </p:pic>
        <p:sp>
          <p:nvSpPr>
            <p:cNvPr id="18" name="TextBox 17">
              <a:extLst>
                <a:ext uri="{FF2B5EF4-FFF2-40B4-BE49-F238E27FC236}">
                  <a16:creationId xmlns:a16="http://schemas.microsoft.com/office/drawing/2014/main" id="{D03AE4E1-91C2-41DD-BEF7-D50527D08EC2}"/>
                </a:ext>
              </a:extLst>
            </p:cNvPr>
            <p:cNvSpPr txBox="1"/>
            <p:nvPr/>
          </p:nvSpPr>
          <p:spPr>
            <a:xfrm>
              <a:off x="3886200" y="3336641"/>
              <a:ext cx="3276600" cy="400110"/>
            </a:xfrm>
            <a:prstGeom prst="rect">
              <a:avLst/>
            </a:prstGeom>
            <a:noFill/>
          </p:spPr>
          <p:txBody>
            <a:bodyPr wrap="square" rtlCol="0">
              <a:spAutoFit/>
            </a:bodyPr>
            <a:lstStyle/>
            <a:p>
              <a:r>
                <a:rPr lang="en-US" sz="2000" dirty="0">
                  <a:solidFill>
                    <a:schemeClr val="bg1"/>
                  </a:solidFill>
                </a:rPr>
                <a:t>Initial features</a:t>
              </a:r>
            </a:p>
          </p:txBody>
        </p:sp>
      </p:grpSp>
      <p:sp>
        <p:nvSpPr>
          <p:cNvPr id="20" name="TextBox 19">
            <a:extLst>
              <a:ext uri="{FF2B5EF4-FFF2-40B4-BE49-F238E27FC236}">
                <a16:creationId xmlns:a16="http://schemas.microsoft.com/office/drawing/2014/main" id="{B27414DD-94BC-4C82-A525-ED29A2CEE8AA}"/>
              </a:ext>
            </a:extLst>
          </p:cNvPr>
          <p:cNvSpPr txBox="1"/>
          <p:nvPr/>
        </p:nvSpPr>
        <p:spPr>
          <a:xfrm>
            <a:off x="3810000" y="7486590"/>
            <a:ext cx="3276600" cy="400110"/>
          </a:xfrm>
          <a:prstGeom prst="rect">
            <a:avLst/>
          </a:prstGeom>
          <a:noFill/>
        </p:spPr>
        <p:txBody>
          <a:bodyPr wrap="square" rtlCol="0">
            <a:spAutoFit/>
          </a:bodyPr>
          <a:lstStyle/>
          <a:p>
            <a:r>
              <a:rPr lang="en-US" sz="2000" dirty="0">
                <a:solidFill>
                  <a:schemeClr val="bg1"/>
                </a:solidFill>
              </a:rPr>
              <a:t>Final features</a:t>
            </a:r>
          </a:p>
        </p:txBody>
      </p:sp>
      <p:grpSp>
        <p:nvGrpSpPr>
          <p:cNvPr id="30" name="Group 29">
            <a:extLst>
              <a:ext uri="{FF2B5EF4-FFF2-40B4-BE49-F238E27FC236}">
                <a16:creationId xmlns:a16="http://schemas.microsoft.com/office/drawing/2014/main" id="{E03AE181-DBFA-4FCC-A222-5D5793E6B0D6}"/>
              </a:ext>
            </a:extLst>
          </p:cNvPr>
          <p:cNvGrpSpPr/>
          <p:nvPr/>
        </p:nvGrpSpPr>
        <p:grpSpPr>
          <a:xfrm>
            <a:off x="3886200" y="1657550"/>
            <a:ext cx="12725400" cy="6229151"/>
            <a:chOff x="3886200" y="1657550"/>
            <a:chExt cx="12725400" cy="6229151"/>
          </a:xfrm>
        </p:grpSpPr>
        <p:sp>
          <p:nvSpPr>
            <p:cNvPr id="5" name="TextBox 4">
              <a:extLst>
                <a:ext uri="{FF2B5EF4-FFF2-40B4-BE49-F238E27FC236}">
                  <a16:creationId xmlns:a16="http://schemas.microsoft.com/office/drawing/2014/main" id="{0FB04590-0F1F-4793-AACE-AA5D97D29F72}"/>
                </a:ext>
              </a:extLst>
            </p:cNvPr>
            <p:cNvSpPr txBox="1"/>
            <p:nvPr/>
          </p:nvSpPr>
          <p:spPr>
            <a:xfrm>
              <a:off x="3886200" y="1657550"/>
              <a:ext cx="1272540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err="1">
                  <a:solidFill>
                    <a:srgbClr val="F7F4FA"/>
                  </a:solidFill>
                  <a:latin typeface="Roboto"/>
                </a:rPr>
                <a:t>InvoiceDate</a:t>
              </a:r>
              <a:r>
                <a:rPr lang="en-US" sz="2000" dirty="0">
                  <a:solidFill>
                    <a:srgbClr val="F7F4FA"/>
                  </a:solidFill>
                  <a:latin typeface="Roboto"/>
                </a:rPr>
                <a:t> </a:t>
              </a:r>
              <a:r>
                <a:rPr lang="en-US" sz="2000" dirty="0" err="1">
                  <a:solidFill>
                    <a:schemeClr val="bg1"/>
                  </a:solidFill>
                  <a:latin typeface="Roboto" panose="020B0604020202020204" charset="0"/>
                  <a:ea typeface="Roboto" panose="020B0604020202020204" charset="0"/>
                </a:rPr>
                <a:t>splitted</a:t>
              </a:r>
              <a:r>
                <a:rPr lang="en-US" sz="2000" dirty="0">
                  <a:solidFill>
                    <a:srgbClr val="F7F4FA"/>
                  </a:solidFill>
                  <a:latin typeface="Roboto"/>
                </a:rPr>
                <a:t> into different variables (Quarter, Weekday, Hour and Day)</a:t>
              </a:r>
              <a:endParaRPr kumimoji="0" lang="en-US" sz="2000" b="0" i="0" u="none" strike="noStrike" kern="1200" cap="none" spc="0" normalizeH="0" baseline="0" noProof="0" dirty="0">
                <a:ln>
                  <a:noFill/>
                </a:ln>
                <a:solidFill>
                  <a:srgbClr val="F7F4FA"/>
                </a:solidFill>
                <a:effectLst/>
                <a:uLnTx/>
                <a:uFillTx/>
                <a:latin typeface="Robot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7F4FA"/>
                </a:solidFill>
                <a:effectLst/>
                <a:uLnTx/>
                <a:uFillTx/>
                <a:latin typeface="Roboto"/>
                <a:ea typeface="+mn-ea"/>
                <a:cs typeface="+mn-cs"/>
              </a:endParaRPr>
            </a:p>
          </p:txBody>
        </p:sp>
        <p:pic>
          <p:nvPicPr>
            <p:cNvPr id="25" name="Graphic 24" descr="Fork In Road">
              <a:extLst>
                <a:ext uri="{FF2B5EF4-FFF2-40B4-BE49-F238E27FC236}">
                  <a16:creationId xmlns:a16="http://schemas.microsoft.com/office/drawing/2014/main" id="{62CE118C-50EB-432A-9563-D424568DEC0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11191875" y="6819901"/>
              <a:ext cx="1838323" cy="1066800"/>
            </a:xfrm>
            <a:prstGeom prst="rect">
              <a:avLst/>
            </a:prstGeom>
          </p:spPr>
        </p:pic>
        <p:sp>
          <p:nvSpPr>
            <p:cNvPr id="28" name="Rectangle 27">
              <a:extLst>
                <a:ext uri="{FF2B5EF4-FFF2-40B4-BE49-F238E27FC236}">
                  <a16:creationId xmlns:a16="http://schemas.microsoft.com/office/drawing/2014/main" id="{223014CF-8159-4C73-82DB-8B374C067A8E}"/>
                </a:ext>
              </a:extLst>
            </p:cNvPr>
            <p:cNvSpPr/>
            <p:nvPr/>
          </p:nvSpPr>
          <p:spPr>
            <a:xfrm>
              <a:off x="11353800" y="4533900"/>
              <a:ext cx="1447800" cy="2362200"/>
            </a:xfrm>
            <a:prstGeom prst="rect">
              <a:avLst/>
            </a:prstGeom>
            <a:noFill/>
            <a:ln w="76200" cap="flat">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28BCB06D-35D6-4DA4-A39E-330155D4CAEC}"/>
              </a:ext>
            </a:extLst>
          </p:cNvPr>
          <p:cNvGrpSpPr/>
          <p:nvPr/>
        </p:nvGrpSpPr>
        <p:grpSpPr>
          <a:xfrm>
            <a:off x="3886198" y="2990790"/>
            <a:ext cx="12420602" cy="4045382"/>
            <a:chOff x="3886198" y="2990790"/>
            <a:chExt cx="12420602" cy="4045382"/>
          </a:xfrm>
        </p:grpSpPr>
        <p:sp>
          <p:nvSpPr>
            <p:cNvPr id="36" name="TextBox 35">
              <a:extLst>
                <a:ext uri="{FF2B5EF4-FFF2-40B4-BE49-F238E27FC236}">
                  <a16:creationId xmlns:a16="http://schemas.microsoft.com/office/drawing/2014/main" id="{1A6D6F1E-EF4A-49E2-9C43-2AF0702673DF}"/>
                </a:ext>
              </a:extLst>
            </p:cNvPr>
            <p:cNvSpPr txBox="1"/>
            <p:nvPr/>
          </p:nvSpPr>
          <p:spPr>
            <a:xfrm>
              <a:off x="3886198" y="2990790"/>
              <a:ext cx="9448802" cy="400110"/>
            </a:xfrm>
            <a:prstGeom prst="rect">
              <a:avLst/>
            </a:prstGeom>
            <a:noFill/>
          </p:spPr>
          <p:txBody>
            <a:bodyPr wrap="square" rtlCol="0">
              <a:spAutoFit/>
            </a:bodyPr>
            <a:lstStyle>
              <a:defPPr>
                <a:defRPr lang="en-US"/>
              </a:defPPr>
              <a:lvl1pPr>
                <a:defRPr sz="2000">
                  <a:solidFill>
                    <a:schemeClr val="bg1"/>
                  </a:solidFill>
                  <a:latin typeface="Roboto" panose="020B0604020202020204" charset="0"/>
                  <a:ea typeface="Roboto" panose="020B0604020202020204" charset="0"/>
                </a:defRPr>
              </a:lvl1pPr>
            </a:lstStyle>
            <a:p>
              <a:r>
                <a:rPr lang="en-US" dirty="0" err="1"/>
                <a:t>InvoiceNo</a:t>
              </a:r>
              <a:r>
                <a:rPr lang="en-US" dirty="0"/>
                <a:t> , </a:t>
              </a:r>
              <a:r>
                <a:rPr lang="en-US" dirty="0" err="1"/>
                <a:t>StockCode</a:t>
              </a:r>
              <a:r>
                <a:rPr lang="en-US" dirty="0"/>
                <a:t>, Description, </a:t>
              </a:r>
              <a:r>
                <a:rPr lang="en-US" dirty="0" err="1"/>
                <a:t>CustomerID</a:t>
              </a:r>
              <a:r>
                <a:rPr lang="en-US" dirty="0"/>
                <a:t> and Country removed from model</a:t>
              </a:r>
            </a:p>
          </p:txBody>
        </p:sp>
        <p:pic>
          <p:nvPicPr>
            <p:cNvPr id="39" name="Graphic 38" descr="Close">
              <a:extLst>
                <a:ext uri="{FF2B5EF4-FFF2-40B4-BE49-F238E27FC236}">
                  <a16:creationId xmlns:a16="http://schemas.microsoft.com/office/drawing/2014/main" id="{8E381855-7D4E-4141-8059-76CA50ACB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19600" y="4731123"/>
              <a:ext cx="2057400" cy="2263118"/>
            </a:xfrm>
            <a:prstGeom prst="rect">
              <a:avLst/>
            </a:prstGeom>
            <a:effectLst>
              <a:softEdge rad="63500"/>
            </a:effectLst>
          </p:spPr>
        </p:pic>
        <p:pic>
          <p:nvPicPr>
            <p:cNvPr id="41" name="Graphic 40" descr="Close">
              <a:extLst>
                <a:ext uri="{FF2B5EF4-FFF2-40B4-BE49-F238E27FC236}">
                  <a16:creationId xmlns:a16="http://schemas.microsoft.com/office/drawing/2014/main" id="{8D3D6669-DA4E-413A-96BC-98743E5AF0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49400" y="4731123"/>
              <a:ext cx="2057400" cy="2263118"/>
            </a:xfrm>
            <a:prstGeom prst="rect">
              <a:avLst/>
            </a:prstGeom>
            <a:effectLst>
              <a:softEdge rad="63500"/>
            </a:effectLst>
          </p:spPr>
        </p:pic>
        <p:pic>
          <p:nvPicPr>
            <p:cNvPr id="43" name="Graphic 42" descr="Close">
              <a:extLst>
                <a:ext uri="{FF2B5EF4-FFF2-40B4-BE49-F238E27FC236}">
                  <a16:creationId xmlns:a16="http://schemas.microsoft.com/office/drawing/2014/main" id="{01084F2F-EA2A-46E4-B6E7-07FD8EA521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15300" y="4731122"/>
              <a:ext cx="2057400" cy="2305050"/>
            </a:xfrm>
            <a:prstGeom prst="rect">
              <a:avLst/>
            </a:prstGeom>
            <a:effectLst>
              <a:softEdge rad="63500"/>
            </a:effectLst>
          </p:spPr>
        </p:pic>
      </p:grpSp>
      <p:pic>
        <p:nvPicPr>
          <p:cNvPr id="50" name="Picture 49">
            <a:extLst>
              <a:ext uri="{FF2B5EF4-FFF2-40B4-BE49-F238E27FC236}">
                <a16:creationId xmlns:a16="http://schemas.microsoft.com/office/drawing/2014/main" id="{869AC166-3E70-4247-9498-ABB3E709BD16}"/>
              </a:ext>
            </a:extLst>
          </p:cNvPr>
          <p:cNvPicPr>
            <a:picLocks noChangeAspect="1"/>
          </p:cNvPicPr>
          <p:nvPr/>
        </p:nvPicPr>
        <p:blipFill>
          <a:blip r:embed="rId9"/>
          <a:stretch>
            <a:fillRect/>
          </a:stretch>
        </p:blipFill>
        <p:spPr>
          <a:xfrm>
            <a:off x="3881436" y="7886700"/>
            <a:ext cx="12730164" cy="2305050"/>
          </a:xfrm>
          <a:prstGeom prst="rect">
            <a:avLst/>
          </a:prstGeom>
        </p:spPr>
      </p:pic>
      <p:grpSp>
        <p:nvGrpSpPr>
          <p:cNvPr id="51" name="Group 50">
            <a:extLst>
              <a:ext uri="{FF2B5EF4-FFF2-40B4-BE49-F238E27FC236}">
                <a16:creationId xmlns:a16="http://schemas.microsoft.com/office/drawing/2014/main" id="{16BCCECE-850E-42AE-A746-AD2952E4B2D8}"/>
              </a:ext>
            </a:extLst>
          </p:cNvPr>
          <p:cNvGrpSpPr/>
          <p:nvPr/>
        </p:nvGrpSpPr>
        <p:grpSpPr>
          <a:xfrm>
            <a:off x="3875162" y="2227554"/>
            <a:ext cx="12725400" cy="5939030"/>
            <a:chOff x="3875162" y="2227554"/>
            <a:chExt cx="12725400" cy="5939030"/>
          </a:xfrm>
        </p:grpSpPr>
        <p:sp>
          <p:nvSpPr>
            <p:cNvPr id="29" name="TextBox 28">
              <a:extLst>
                <a:ext uri="{FF2B5EF4-FFF2-40B4-BE49-F238E27FC236}">
                  <a16:creationId xmlns:a16="http://schemas.microsoft.com/office/drawing/2014/main" id="{55D5C329-90D5-40CC-A7BF-9F27CB9BB2B1}"/>
                </a:ext>
              </a:extLst>
            </p:cNvPr>
            <p:cNvSpPr txBox="1"/>
            <p:nvPr/>
          </p:nvSpPr>
          <p:spPr>
            <a:xfrm>
              <a:off x="3875162" y="2227554"/>
              <a:ext cx="12725400" cy="1015663"/>
            </a:xfrm>
            <a:prstGeom prst="rect">
              <a:avLst/>
            </a:prstGeom>
            <a:noFill/>
          </p:spPr>
          <p:txBody>
            <a:bodyPr wrap="square" rtlCol="0">
              <a:spAutoFit/>
            </a:bodyPr>
            <a:lstStyle/>
            <a:p>
              <a:r>
                <a:rPr lang="en-US" sz="2000" dirty="0" err="1">
                  <a:solidFill>
                    <a:schemeClr val="bg1"/>
                  </a:solidFill>
                  <a:latin typeface="Roboto" panose="020B0604020202020204" charset="0"/>
                  <a:ea typeface="Roboto" panose="020B0604020202020204" charset="0"/>
                </a:rPr>
                <a:t>TotalNbOfOrder</a:t>
              </a:r>
              <a:r>
                <a:rPr lang="en-US" sz="2000" dirty="0">
                  <a:solidFill>
                    <a:schemeClr val="bg1"/>
                  </a:solidFill>
                  <a:latin typeface="Roboto" panose="020B0604020202020204" charset="0"/>
                  <a:ea typeface="Roboto" panose="020B0604020202020204" charset="0"/>
                </a:rPr>
                <a:t> column created by transferring  Customer ID to count</a:t>
              </a:r>
            </a:p>
            <a:p>
              <a:r>
                <a:rPr lang="en-US" sz="2000" dirty="0">
                  <a:solidFill>
                    <a:schemeClr val="bg1"/>
                  </a:solidFill>
                  <a:latin typeface="Roboto" panose="020B0604020202020204" charset="0"/>
                  <a:ea typeface="Roboto" panose="020B0604020202020204" charset="0"/>
                </a:rPr>
                <a:t>Category column created as a binary to see if the order is returned or not</a:t>
              </a:r>
            </a:p>
            <a:p>
              <a:endParaRPr lang="en-US" sz="2000" dirty="0">
                <a:solidFill>
                  <a:schemeClr val="bg1"/>
                </a:solidFill>
                <a:latin typeface="Roboto" panose="020B0604020202020204" charset="0"/>
                <a:ea typeface="Roboto" panose="020B0604020202020204" charset="0"/>
              </a:endParaRPr>
            </a:p>
          </p:txBody>
        </p:sp>
        <p:sp>
          <p:nvSpPr>
            <p:cNvPr id="33" name="Rectangle 32">
              <a:extLst>
                <a:ext uri="{FF2B5EF4-FFF2-40B4-BE49-F238E27FC236}">
                  <a16:creationId xmlns:a16="http://schemas.microsoft.com/office/drawing/2014/main" id="{615584CD-4E4C-4C80-B1DF-84C4B8A59D28}"/>
                </a:ext>
              </a:extLst>
            </p:cNvPr>
            <p:cNvSpPr/>
            <p:nvPr/>
          </p:nvSpPr>
          <p:spPr>
            <a:xfrm>
              <a:off x="7086600" y="7861782"/>
              <a:ext cx="2066924" cy="304802"/>
            </a:xfrm>
            <a:prstGeom prst="rect">
              <a:avLst/>
            </a:prstGeom>
            <a:noFill/>
            <a:ln w="76200" cap="flat">
              <a:solidFill>
                <a:srgbClr val="FF0000"/>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696116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Modeling</a:t>
            </a:r>
          </a:p>
        </p:txBody>
      </p:sp>
      <p:grpSp>
        <p:nvGrpSpPr>
          <p:cNvPr id="18" name="Group 17">
            <a:extLst>
              <a:ext uri="{FF2B5EF4-FFF2-40B4-BE49-F238E27FC236}">
                <a16:creationId xmlns:a16="http://schemas.microsoft.com/office/drawing/2014/main" id="{AD7523B3-07B1-444A-8342-62F6576F2731}"/>
              </a:ext>
            </a:extLst>
          </p:cNvPr>
          <p:cNvGrpSpPr/>
          <p:nvPr/>
        </p:nvGrpSpPr>
        <p:grpSpPr>
          <a:xfrm>
            <a:off x="4354185" y="1749440"/>
            <a:ext cx="7754661" cy="579645"/>
            <a:chOff x="4354444" y="2848134"/>
            <a:chExt cx="7754661" cy="579645"/>
          </a:xfrm>
        </p:grpSpPr>
        <p:sp>
          <p:nvSpPr>
            <p:cNvPr id="9" name="TextBox 6">
              <a:extLst>
                <a:ext uri="{FF2B5EF4-FFF2-40B4-BE49-F238E27FC236}">
                  <a16:creationId xmlns:a16="http://schemas.microsoft.com/office/drawing/2014/main" id="{7C1D2DC0-5E6F-4618-B3FF-C10F9E6EBEF4}"/>
                </a:ext>
              </a:extLst>
            </p:cNvPr>
            <p:cNvSpPr txBox="1"/>
            <p:nvPr/>
          </p:nvSpPr>
          <p:spPr>
            <a:xfrm>
              <a:off x="5063062" y="2848134"/>
              <a:ext cx="7046043" cy="579645"/>
            </a:xfrm>
            <a:prstGeom prst="rect">
              <a:avLst/>
            </a:prstGeom>
          </p:spPr>
          <p:txBody>
            <a:bodyPr lIns="0" tIns="0" rIns="0" bIns="0" rtlCol="0" anchor="t">
              <a:spAutoFit/>
            </a:bodyPr>
            <a:lstStyle/>
            <a:p>
              <a:pPr>
                <a:lnSpc>
                  <a:spcPts val="4799"/>
                </a:lnSpc>
              </a:pPr>
              <a:r>
                <a:rPr lang="en-US" sz="3600" dirty="0">
                  <a:solidFill>
                    <a:srgbClr val="F7F4FA"/>
                  </a:solidFill>
                  <a:latin typeface="Aileron Heavy"/>
                </a:rPr>
                <a:t>K-Means</a:t>
              </a:r>
            </a:p>
          </p:txBody>
        </p:sp>
        <p:grpSp>
          <p:nvGrpSpPr>
            <p:cNvPr id="11" name="Group 8">
              <a:extLst>
                <a:ext uri="{FF2B5EF4-FFF2-40B4-BE49-F238E27FC236}">
                  <a16:creationId xmlns:a16="http://schemas.microsoft.com/office/drawing/2014/main" id="{DD18AC32-E8E8-474C-B503-9C72F532BA8A}"/>
                </a:ext>
              </a:extLst>
            </p:cNvPr>
            <p:cNvGrpSpPr>
              <a:grpSpLocks noChangeAspect="1"/>
            </p:cNvGrpSpPr>
            <p:nvPr/>
          </p:nvGrpSpPr>
          <p:grpSpPr>
            <a:xfrm>
              <a:off x="4354444" y="2990751"/>
              <a:ext cx="322722" cy="322722"/>
              <a:chOff x="1371600" y="6705600"/>
              <a:chExt cx="10972800" cy="10972800"/>
            </a:xfrm>
          </p:grpSpPr>
          <p:sp>
            <p:nvSpPr>
              <p:cNvPr id="12" name="Freeform 9">
                <a:extLst>
                  <a:ext uri="{FF2B5EF4-FFF2-40B4-BE49-F238E27FC236}">
                    <a16:creationId xmlns:a16="http://schemas.microsoft.com/office/drawing/2014/main" id="{18C31661-A3E7-4F2A-801F-C5711001D191}"/>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sp>
        <p:nvSpPr>
          <p:cNvPr id="10" name="TextBox 7">
            <a:extLst>
              <a:ext uri="{FF2B5EF4-FFF2-40B4-BE49-F238E27FC236}">
                <a16:creationId xmlns:a16="http://schemas.microsoft.com/office/drawing/2014/main" id="{9F1DE875-E830-4BA0-BC6B-46681B4F852C}"/>
              </a:ext>
            </a:extLst>
          </p:cNvPr>
          <p:cNvSpPr txBox="1"/>
          <p:nvPr/>
        </p:nvSpPr>
        <p:spPr>
          <a:xfrm>
            <a:off x="4515545" y="2476500"/>
            <a:ext cx="5829404"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Roboto"/>
              </a:rPr>
              <a:t>Elbow curve reveals 4 cluster</a:t>
            </a:r>
          </a:p>
          <a:p>
            <a:pPr algn="ctr">
              <a:lnSpc>
                <a:spcPct val="150000"/>
              </a:lnSpc>
              <a:spcBef>
                <a:spcPct val="0"/>
              </a:spcBef>
              <a:buClr>
                <a:schemeClr val="tx2"/>
              </a:buClr>
            </a:pPr>
            <a:endParaRPr lang="en-US" sz="2000" dirty="0">
              <a:solidFill>
                <a:srgbClr val="F7F4FA"/>
              </a:solidFill>
              <a:latin typeface="Roboto"/>
            </a:endParaRPr>
          </a:p>
        </p:txBody>
      </p:sp>
      <p:sp>
        <p:nvSpPr>
          <p:cNvPr id="16" name="TextBox 7">
            <a:extLst>
              <a:ext uri="{FF2B5EF4-FFF2-40B4-BE49-F238E27FC236}">
                <a16:creationId xmlns:a16="http://schemas.microsoft.com/office/drawing/2014/main" id="{B535A8D0-9079-4DAF-BEB0-CF100647B696}"/>
              </a:ext>
            </a:extLst>
          </p:cNvPr>
          <p:cNvSpPr txBox="1"/>
          <p:nvPr/>
        </p:nvSpPr>
        <p:spPr>
          <a:xfrm>
            <a:off x="11633642" y="2518866"/>
            <a:ext cx="5829403"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Roboto"/>
              </a:rPr>
              <a:t> 4 cluster observed  in plot</a:t>
            </a:r>
          </a:p>
          <a:p>
            <a:pPr algn="ctr">
              <a:lnSpc>
                <a:spcPct val="150000"/>
              </a:lnSpc>
              <a:spcBef>
                <a:spcPct val="0"/>
              </a:spcBef>
              <a:buClr>
                <a:schemeClr val="tx2"/>
              </a:buClr>
            </a:pPr>
            <a:endParaRPr lang="en-US" sz="2000" dirty="0">
              <a:solidFill>
                <a:srgbClr val="F7F4FA"/>
              </a:solidFill>
              <a:latin typeface="Roboto"/>
            </a:endParaRPr>
          </a:p>
        </p:txBody>
      </p:sp>
      <p:graphicFrame>
        <p:nvGraphicFramePr>
          <p:cNvPr id="6" name="Content Placeholder 3">
            <a:extLst>
              <a:ext uri="{FF2B5EF4-FFF2-40B4-BE49-F238E27FC236}">
                <a16:creationId xmlns:a16="http://schemas.microsoft.com/office/drawing/2014/main" id="{75923CBC-5002-4499-B2CB-C54FE95BAD70}"/>
              </a:ext>
            </a:extLst>
          </p:cNvPr>
          <p:cNvGraphicFramePr>
            <a:graphicFrameLocks/>
          </p:cNvGraphicFramePr>
          <p:nvPr>
            <p:extLst>
              <p:ext uri="{D42A27DB-BD31-4B8C-83A1-F6EECF244321}">
                <p14:modId xmlns:p14="http://schemas.microsoft.com/office/powerpoint/2010/main" val="108964831"/>
              </p:ext>
            </p:extLst>
          </p:nvPr>
        </p:nvGraphicFramePr>
        <p:xfrm>
          <a:off x="7429395" y="7568791"/>
          <a:ext cx="5829405" cy="2315702"/>
        </p:xfrm>
        <a:graphic>
          <a:graphicData uri="http://schemas.openxmlformats.org/drawingml/2006/table">
            <a:tbl>
              <a:tblPr firstRow="1" bandRow="1">
                <a:tableStyleId>{6E25E649-3F16-4E02-A733-19D2CDBF48F0}</a:tableStyleId>
              </a:tblPr>
              <a:tblGrid>
                <a:gridCol w="3943875">
                  <a:extLst>
                    <a:ext uri="{9D8B030D-6E8A-4147-A177-3AD203B41FA5}">
                      <a16:colId xmlns:a16="http://schemas.microsoft.com/office/drawing/2014/main" val="20000"/>
                    </a:ext>
                  </a:extLst>
                </a:gridCol>
                <a:gridCol w="1885530">
                  <a:extLst>
                    <a:ext uri="{9D8B030D-6E8A-4147-A177-3AD203B41FA5}">
                      <a16:colId xmlns:a16="http://schemas.microsoft.com/office/drawing/2014/main" val="3941174411"/>
                    </a:ext>
                  </a:extLst>
                </a:gridCol>
              </a:tblGrid>
              <a:tr h="782872">
                <a:tc>
                  <a:txBody>
                    <a:body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rgbClr val="F7F4FA"/>
                          </a:solidFill>
                          <a:latin typeface="Roboto"/>
                          <a:ea typeface="+mn-ea"/>
                          <a:cs typeface="+mn-cs"/>
                        </a:rPr>
                        <a:t>K-Means Clustering</a:t>
                      </a:r>
                    </a:p>
                  </a:txBody>
                  <a:tcPr anchor="ctr">
                    <a:solidFill>
                      <a:srgbClr val="0070C0"/>
                    </a:solidFill>
                  </a:tcP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rgbClr val="F7F4FA"/>
                          </a:solidFill>
                          <a:latin typeface="Roboto"/>
                          <a:ea typeface="+mn-ea"/>
                          <a:cs typeface="+mn-cs"/>
                        </a:rPr>
                        <a:t>Silhouette Scores</a:t>
                      </a:r>
                    </a:p>
                  </a:txBody>
                  <a:tcPr anchor="ctr">
                    <a:solidFill>
                      <a:srgbClr val="0070C0"/>
                    </a:solidFill>
                  </a:tcPr>
                </a:tc>
                <a:extLst>
                  <a:ext uri="{0D108BD9-81ED-4DB2-BD59-A6C34878D82A}">
                    <a16:rowId xmlns:a16="http://schemas.microsoft.com/office/drawing/2014/main" val="10000"/>
                  </a:ext>
                </a:extLst>
              </a:tr>
              <a:tr h="408455">
                <a:tc>
                  <a:txBody>
                    <a:bodyPr/>
                    <a:lstStyle/>
                    <a:p>
                      <a:pPr algn="l"/>
                      <a:r>
                        <a:rPr lang="en-US" sz="2000" dirty="0">
                          <a:latin typeface="Roboto" panose="020B0604020202020204" charset="0"/>
                          <a:ea typeface="Roboto" panose="020B0604020202020204" charset="0"/>
                        </a:rPr>
                        <a:t>3 Cluster</a:t>
                      </a:r>
                    </a:p>
                  </a:txBody>
                  <a:tcPr anchor="ctr"/>
                </a:tc>
                <a:tc>
                  <a:txBody>
                    <a:bodyPr/>
                    <a:lstStyle/>
                    <a:p>
                      <a:pPr algn="ctr"/>
                      <a:r>
                        <a:rPr lang="en-US" sz="2000" dirty="0">
                          <a:latin typeface="Roboto" panose="020B0604020202020204" charset="0"/>
                          <a:ea typeface="Roboto" panose="020B0604020202020204" charset="0"/>
                        </a:rPr>
                        <a:t>0.50</a:t>
                      </a:r>
                    </a:p>
                  </a:txBody>
                  <a:tcPr anchor="ctr"/>
                </a:tc>
                <a:extLst>
                  <a:ext uri="{0D108BD9-81ED-4DB2-BD59-A6C34878D82A}">
                    <a16:rowId xmlns:a16="http://schemas.microsoft.com/office/drawing/2014/main" val="10001"/>
                  </a:ext>
                </a:extLst>
              </a:tr>
              <a:tr h="543752">
                <a:tc>
                  <a:txBody>
                    <a:bodyPr/>
                    <a:lstStyle/>
                    <a:p>
                      <a:pPr algn="l"/>
                      <a:r>
                        <a:rPr lang="en-US" sz="2000" dirty="0">
                          <a:latin typeface="Roboto" panose="020B0604020202020204" charset="0"/>
                          <a:ea typeface="Roboto" panose="020B0604020202020204" charset="0"/>
                        </a:rPr>
                        <a:t>4 Cluster</a:t>
                      </a:r>
                    </a:p>
                  </a:txBody>
                  <a:tcPr anchor="ctr"/>
                </a:tc>
                <a:tc>
                  <a:txBody>
                    <a:bodyPr/>
                    <a:lstStyle/>
                    <a:p>
                      <a:pPr algn="ctr"/>
                      <a:r>
                        <a:rPr lang="en-US" sz="2000" dirty="0">
                          <a:latin typeface="Roboto" panose="020B0604020202020204" charset="0"/>
                          <a:ea typeface="Roboto" panose="020B0604020202020204" charset="0"/>
                        </a:rPr>
                        <a:t>0.51</a:t>
                      </a:r>
                    </a:p>
                  </a:txBody>
                  <a:tcPr anchor="ctr"/>
                </a:tc>
                <a:extLst>
                  <a:ext uri="{0D108BD9-81ED-4DB2-BD59-A6C34878D82A}">
                    <a16:rowId xmlns:a16="http://schemas.microsoft.com/office/drawing/2014/main" val="10002"/>
                  </a:ext>
                </a:extLst>
              </a:tr>
              <a:tr h="408455">
                <a:tc>
                  <a:txBody>
                    <a:bodyPr/>
                    <a:lstStyle/>
                    <a:p>
                      <a:pPr algn="l"/>
                      <a:r>
                        <a:rPr lang="en-US" sz="2000" dirty="0">
                          <a:latin typeface="Roboto" panose="020B0604020202020204" charset="0"/>
                          <a:ea typeface="Roboto" panose="020B0604020202020204" charset="0"/>
                        </a:rPr>
                        <a:t>5 Cluster</a:t>
                      </a:r>
                    </a:p>
                  </a:txBody>
                  <a:tcPr anchor="ctr"/>
                </a:tc>
                <a:tc>
                  <a:txBody>
                    <a:bodyPr/>
                    <a:lstStyle/>
                    <a:p>
                      <a:pPr algn="ctr"/>
                      <a:r>
                        <a:rPr lang="en-US" sz="2000" dirty="0">
                          <a:latin typeface="Roboto" panose="020B0604020202020204" charset="0"/>
                          <a:ea typeface="Roboto" panose="020B0604020202020204" charset="0"/>
                        </a:rPr>
                        <a:t>0.51</a:t>
                      </a:r>
                    </a:p>
                  </a:txBody>
                  <a:tcPr anchor="ctr"/>
                </a:tc>
                <a:extLst>
                  <a:ext uri="{0D108BD9-81ED-4DB2-BD59-A6C34878D82A}">
                    <a16:rowId xmlns:a16="http://schemas.microsoft.com/office/drawing/2014/main" val="10003"/>
                  </a:ext>
                </a:extLst>
              </a:tr>
            </a:tbl>
          </a:graphicData>
        </a:graphic>
      </p:graphicFrame>
      <p:sp>
        <p:nvSpPr>
          <p:cNvPr id="17" name="TextBox 7">
            <a:extLst>
              <a:ext uri="{FF2B5EF4-FFF2-40B4-BE49-F238E27FC236}">
                <a16:creationId xmlns:a16="http://schemas.microsoft.com/office/drawing/2014/main" id="{2520004C-4363-45AB-BE75-C930785CE9D6}"/>
              </a:ext>
            </a:extLst>
          </p:cNvPr>
          <p:cNvSpPr txBox="1"/>
          <p:nvPr/>
        </p:nvSpPr>
        <p:spPr>
          <a:xfrm>
            <a:off x="7429395" y="7034332"/>
            <a:ext cx="6058003"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Roboto"/>
              </a:rPr>
              <a:t>5 Cluster  is performing best</a:t>
            </a:r>
          </a:p>
          <a:p>
            <a:pPr algn="ctr">
              <a:lnSpc>
                <a:spcPct val="150000"/>
              </a:lnSpc>
              <a:spcBef>
                <a:spcPct val="0"/>
              </a:spcBef>
              <a:buClr>
                <a:schemeClr val="tx2"/>
              </a:buClr>
            </a:pPr>
            <a:endParaRPr lang="en-US" sz="2000" dirty="0">
              <a:solidFill>
                <a:srgbClr val="F7F4FA"/>
              </a:solidFill>
              <a:latin typeface="Roboto"/>
            </a:endParaRPr>
          </a:p>
        </p:txBody>
      </p:sp>
      <p:pic>
        <p:nvPicPr>
          <p:cNvPr id="8" name="Picture 7">
            <a:extLst>
              <a:ext uri="{FF2B5EF4-FFF2-40B4-BE49-F238E27FC236}">
                <a16:creationId xmlns:a16="http://schemas.microsoft.com/office/drawing/2014/main" id="{2EECD0D0-6DAC-4894-AB9B-8DBAAD7267FE}"/>
              </a:ext>
            </a:extLst>
          </p:cNvPr>
          <p:cNvPicPr>
            <a:picLocks noChangeAspect="1"/>
          </p:cNvPicPr>
          <p:nvPr/>
        </p:nvPicPr>
        <p:blipFill>
          <a:blip r:embed="rId4"/>
          <a:stretch>
            <a:fillRect/>
          </a:stretch>
        </p:blipFill>
        <p:spPr>
          <a:xfrm>
            <a:off x="4378410" y="2961428"/>
            <a:ext cx="5829404" cy="3733800"/>
          </a:xfrm>
          <a:prstGeom prst="rect">
            <a:avLst/>
          </a:prstGeom>
        </p:spPr>
      </p:pic>
      <p:cxnSp>
        <p:nvCxnSpPr>
          <p:cNvPr id="14" name="Straight Arrow Connector 13">
            <a:extLst>
              <a:ext uri="{FF2B5EF4-FFF2-40B4-BE49-F238E27FC236}">
                <a16:creationId xmlns:a16="http://schemas.microsoft.com/office/drawing/2014/main" id="{240EA067-F81E-4A99-8C96-091245C188AF}"/>
              </a:ext>
            </a:extLst>
          </p:cNvPr>
          <p:cNvCxnSpPr>
            <a:cxnSpLocks/>
          </p:cNvCxnSpPr>
          <p:nvPr/>
        </p:nvCxnSpPr>
        <p:spPr>
          <a:xfrm>
            <a:off x="6400800" y="3848100"/>
            <a:ext cx="0" cy="23622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9CDAEFB-EA80-4805-A751-EAAE23172B92}"/>
              </a:ext>
            </a:extLst>
          </p:cNvPr>
          <p:cNvPicPr>
            <a:picLocks noChangeAspect="1"/>
          </p:cNvPicPr>
          <p:nvPr/>
        </p:nvPicPr>
        <p:blipFill>
          <a:blip r:embed="rId5"/>
          <a:stretch>
            <a:fillRect/>
          </a:stretch>
        </p:blipFill>
        <p:spPr>
          <a:xfrm>
            <a:off x="11706424" y="3050951"/>
            <a:ext cx="5811152" cy="3733800"/>
          </a:xfrm>
          <a:prstGeom prst="rect">
            <a:avLst/>
          </a:prstGeom>
        </p:spPr>
      </p:pic>
      <p:grpSp>
        <p:nvGrpSpPr>
          <p:cNvPr id="31" name="Group 30">
            <a:extLst>
              <a:ext uri="{FF2B5EF4-FFF2-40B4-BE49-F238E27FC236}">
                <a16:creationId xmlns:a16="http://schemas.microsoft.com/office/drawing/2014/main" id="{37B7CE98-1730-44F2-AC6D-91422D97A2FA}"/>
              </a:ext>
            </a:extLst>
          </p:cNvPr>
          <p:cNvGrpSpPr/>
          <p:nvPr/>
        </p:nvGrpSpPr>
        <p:grpSpPr>
          <a:xfrm>
            <a:off x="12420599" y="3348534"/>
            <a:ext cx="4648201" cy="2861766"/>
            <a:chOff x="12420599" y="3348534"/>
            <a:chExt cx="4648201" cy="2861766"/>
          </a:xfrm>
        </p:grpSpPr>
        <p:sp>
          <p:nvSpPr>
            <p:cNvPr id="20" name="Oval 19">
              <a:extLst>
                <a:ext uri="{FF2B5EF4-FFF2-40B4-BE49-F238E27FC236}">
                  <a16:creationId xmlns:a16="http://schemas.microsoft.com/office/drawing/2014/main" id="{DBF53325-8EFC-43D6-A84A-18CE7AE9C8D5}"/>
                </a:ext>
              </a:extLst>
            </p:cNvPr>
            <p:cNvSpPr/>
            <p:nvPr/>
          </p:nvSpPr>
          <p:spPr>
            <a:xfrm>
              <a:off x="12420599" y="4741768"/>
              <a:ext cx="1600201" cy="10481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F5750CF-8B7F-45AA-B007-4F5E27DA4EED}"/>
                </a:ext>
              </a:extLst>
            </p:cNvPr>
            <p:cNvSpPr/>
            <p:nvPr/>
          </p:nvSpPr>
          <p:spPr>
            <a:xfrm>
              <a:off x="13258801" y="3771900"/>
              <a:ext cx="1142999" cy="9698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75F8F0BA-B115-4F24-A474-3B563A5812E2}"/>
                </a:ext>
              </a:extLst>
            </p:cNvPr>
            <p:cNvSpPr/>
            <p:nvPr/>
          </p:nvSpPr>
          <p:spPr>
            <a:xfrm>
              <a:off x="14615513" y="3348534"/>
              <a:ext cx="2453287" cy="17949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C459392C-37ED-47B8-8415-CFAF8F04BA68}"/>
                </a:ext>
              </a:extLst>
            </p:cNvPr>
            <p:cNvSpPr/>
            <p:nvPr/>
          </p:nvSpPr>
          <p:spPr>
            <a:xfrm>
              <a:off x="14020800" y="4966050"/>
              <a:ext cx="1498609" cy="12442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Rectangle 24">
            <a:extLst>
              <a:ext uri="{FF2B5EF4-FFF2-40B4-BE49-F238E27FC236}">
                <a16:creationId xmlns:a16="http://schemas.microsoft.com/office/drawing/2014/main" id="{B7DE85C8-9BF2-470E-BC2F-D2A68E66AEF9}"/>
              </a:ext>
            </a:extLst>
          </p:cNvPr>
          <p:cNvSpPr/>
          <p:nvPr/>
        </p:nvSpPr>
        <p:spPr>
          <a:xfrm>
            <a:off x="7429395" y="8877300"/>
            <a:ext cx="5829405" cy="1007194"/>
          </a:xfrm>
          <a:prstGeom prst="rect">
            <a:avLst/>
          </a:prstGeom>
          <a:noFill/>
          <a:ln w="38100">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83103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ppt_x"/>
                                          </p:val>
                                        </p:tav>
                                        <p:tav tm="100000">
                                          <p:val>
                                            <p:strVal val="#ppt_x"/>
                                          </p:val>
                                        </p:tav>
                                      </p:tavLst>
                                    </p:anim>
                                    <p:anim calcmode="lin" valueType="num">
                                      <p:cBhvr additive="base">
                                        <p:cTn id="1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Modeling</a:t>
            </a:r>
          </a:p>
        </p:txBody>
      </p:sp>
      <p:grpSp>
        <p:nvGrpSpPr>
          <p:cNvPr id="18" name="Group 17">
            <a:extLst>
              <a:ext uri="{FF2B5EF4-FFF2-40B4-BE49-F238E27FC236}">
                <a16:creationId xmlns:a16="http://schemas.microsoft.com/office/drawing/2014/main" id="{AD7523B3-07B1-444A-8342-62F6576F2731}"/>
              </a:ext>
            </a:extLst>
          </p:cNvPr>
          <p:cNvGrpSpPr/>
          <p:nvPr/>
        </p:nvGrpSpPr>
        <p:grpSpPr>
          <a:xfrm>
            <a:off x="4354185" y="1749440"/>
            <a:ext cx="7754661" cy="579645"/>
            <a:chOff x="4354444" y="2848134"/>
            <a:chExt cx="7754661" cy="579645"/>
          </a:xfrm>
        </p:grpSpPr>
        <p:sp>
          <p:nvSpPr>
            <p:cNvPr id="9" name="TextBox 6">
              <a:extLst>
                <a:ext uri="{FF2B5EF4-FFF2-40B4-BE49-F238E27FC236}">
                  <a16:creationId xmlns:a16="http://schemas.microsoft.com/office/drawing/2014/main" id="{7C1D2DC0-5E6F-4618-B3FF-C10F9E6EBEF4}"/>
                </a:ext>
              </a:extLst>
            </p:cNvPr>
            <p:cNvSpPr txBox="1"/>
            <p:nvPr/>
          </p:nvSpPr>
          <p:spPr>
            <a:xfrm>
              <a:off x="5063062" y="2848134"/>
              <a:ext cx="7046043" cy="579645"/>
            </a:xfrm>
            <a:prstGeom prst="rect">
              <a:avLst/>
            </a:prstGeom>
          </p:spPr>
          <p:txBody>
            <a:bodyPr lIns="0" tIns="0" rIns="0" bIns="0" rtlCol="0" anchor="t">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lang="en-US" sz="3600" dirty="0">
                  <a:solidFill>
                    <a:srgbClr val="F7F4FA"/>
                  </a:solidFill>
                  <a:latin typeface="Aileron Heavy"/>
                </a:rPr>
                <a:t>Hierarchical Clustering</a:t>
              </a:r>
              <a:endParaRPr kumimoji="0" lang="en-US" sz="3600" b="0" i="0" u="none" strike="noStrike" kern="1200" cap="none" spc="0" normalizeH="0" baseline="0" noProof="0" dirty="0">
                <a:ln>
                  <a:noFill/>
                </a:ln>
                <a:solidFill>
                  <a:srgbClr val="F7F4FA"/>
                </a:solidFill>
                <a:effectLst/>
                <a:uLnTx/>
                <a:uFillTx/>
                <a:latin typeface="Aileron Heavy"/>
                <a:ea typeface="+mn-ea"/>
                <a:cs typeface="+mn-cs"/>
              </a:endParaRPr>
            </a:p>
          </p:txBody>
        </p:sp>
        <p:grpSp>
          <p:nvGrpSpPr>
            <p:cNvPr id="11" name="Group 8">
              <a:extLst>
                <a:ext uri="{FF2B5EF4-FFF2-40B4-BE49-F238E27FC236}">
                  <a16:creationId xmlns:a16="http://schemas.microsoft.com/office/drawing/2014/main" id="{DD18AC32-E8E8-474C-B503-9C72F532BA8A}"/>
                </a:ext>
              </a:extLst>
            </p:cNvPr>
            <p:cNvGrpSpPr>
              <a:grpSpLocks noChangeAspect="1"/>
            </p:cNvGrpSpPr>
            <p:nvPr/>
          </p:nvGrpSpPr>
          <p:grpSpPr>
            <a:xfrm>
              <a:off x="4354444" y="2990751"/>
              <a:ext cx="322722" cy="322722"/>
              <a:chOff x="1371600" y="6705600"/>
              <a:chExt cx="10972800" cy="10972800"/>
            </a:xfrm>
          </p:grpSpPr>
          <p:sp>
            <p:nvSpPr>
              <p:cNvPr id="12" name="Freeform 9">
                <a:extLst>
                  <a:ext uri="{FF2B5EF4-FFF2-40B4-BE49-F238E27FC236}">
                    <a16:creationId xmlns:a16="http://schemas.microsoft.com/office/drawing/2014/main" id="{18C31661-A3E7-4F2A-801F-C5711001D191}"/>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grpSp>
        <p:nvGrpSpPr>
          <p:cNvPr id="10" name="Group 9">
            <a:extLst>
              <a:ext uri="{FF2B5EF4-FFF2-40B4-BE49-F238E27FC236}">
                <a16:creationId xmlns:a16="http://schemas.microsoft.com/office/drawing/2014/main" id="{0E1F3951-C610-41E2-ACD8-B479838B89B6}"/>
              </a:ext>
            </a:extLst>
          </p:cNvPr>
          <p:cNvGrpSpPr/>
          <p:nvPr/>
        </p:nvGrpSpPr>
        <p:grpSpPr>
          <a:xfrm>
            <a:off x="3695810" y="3467100"/>
            <a:ext cx="6477000" cy="4276498"/>
            <a:chOff x="11277598" y="6326793"/>
            <a:chExt cx="6083467" cy="4276498"/>
          </a:xfrm>
        </p:grpSpPr>
        <p:graphicFrame>
          <p:nvGraphicFramePr>
            <p:cNvPr id="6" name="Content Placeholder 3">
              <a:extLst>
                <a:ext uri="{FF2B5EF4-FFF2-40B4-BE49-F238E27FC236}">
                  <a16:creationId xmlns:a16="http://schemas.microsoft.com/office/drawing/2014/main" id="{75923CBC-5002-4499-B2CB-C54FE95BAD70}"/>
                </a:ext>
              </a:extLst>
            </p:cNvPr>
            <p:cNvGraphicFramePr>
              <a:graphicFrameLocks/>
            </p:cNvGraphicFramePr>
            <p:nvPr>
              <p:extLst>
                <p:ext uri="{D42A27DB-BD31-4B8C-83A1-F6EECF244321}">
                  <p14:modId xmlns:p14="http://schemas.microsoft.com/office/powerpoint/2010/main" val="1304037184"/>
                </p:ext>
              </p:extLst>
            </p:nvPr>
          </p:nvGraphicFramePr>
          <p:xfrm>
            <a:off x="11277598" y="6762811"/>
            <a:ext cx="6083467" cy="3840480"/>
          </p:xfrm>
          <a:graphic>
            <a:graphicData uri="http://schemas.openxmlformats.org/drawingml/2006/table">
              <a:tbl>
                <a:tblPr firstRow="1" bandRow="1">
                  <a:tableStyleId>{6E25E649-3F16-4E02-A733-19D2CDBF48F0}</a:tableStyleId>
                </a:tblPr>
                <a:tblGrid>
                  <a:gridCol w="4382004">
                    <a:extLst>
                      <a:ext uri="{9D8B030D-6E8A-4147-A177-3AD203B41FA5}">
                        <a16:colId xmlns:a16="http://schemas.microsoft.com/office/drawing/2014/main" val="20000"/>
                      </a:ext>
                    </a:extLst>
                  </a:gridCol>
                  <a:gridCol w="2094996">
                    <a:extLst>
                      <a:ext uri="{9D8B030D-6E8A-4147-A177-3AD203B41FA5}">
                        <a16:colId xmlns:a16="http://schemas.microsoft.com/office/drawing/2014/main" val="3941174411"/>
                      </a:ext>
                    </a:extLst>
                  </a:gridCol>
                </a:tblGrid>
                <a:tr h="1600819">
                  <a:tc>
                    <a:txBody>
                      <a:body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rgbClr val="F7F4FA"/>
                            </a:solidFill>
                            <a:latin typeface="Roboto"/>
                            <a:ea typeface="+mn-ea"/>
                            <a:cs typeface="+mn-cs"/>
                          </a:rPr>
                          <a:t>Hierarchical Clustering</a:t>
                        </a:r>
                      </a:p>
                    </a:txBody>
                    <a:tcPr anchor="ctr">
                      <a:solidFill>
                        <a:srgbClr val="0070C0"/>
                      </a:solidFill>
                    </a:tcP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rgbClr val="F7F4FA"/>
                            </a:solidFill>
                            <a:latin typeface="Roboto"/>
                            <a:ea typeface="+mn-ea"/>
                            <a:cs typeface="+mn-cs"/>
                          </a:rPr>
                          <a:t>Silhouette Scores</a:t>
                        </a:r>
                      </a:p>
                    </a:txBody>
                    <a:tcPr anchor="ctr">
                      <a:solidFill>
                        <a:srgbClr val="0070C0"/>
                      </a:solidFill>
                    </a:tcPr>
                  </a:tc>
                  <a:extLst>
                    <a:ext uri="{0D108BD9-81ED-4DB2-BD59-A6C34878D82A}">
                      <a16:rowId xmlns:a16="http://schemas.microsoft.com/office/drawing/2014/main" val="10000"/>
                    </a:ext>
                  </a:extLst>
                </a:tr>
                <a:tr h="765188">
                  <a:tc>
                    <a:txBody>
                      <a:bodyPr/>
                      <a:lstStyle/>
                      <a:p>
                        <a:pPr algn="l"/>
                        <a:r>
                          <a:rPr lang="en-US" sz="2000" dirty="0">
                            <a:latin typeface="Roboto" panose="020B0604020202020204" charset="0"/>
                            <a:ea typeface="Roboto" panose="020B0604020202020204" charset="0"/>
                          </a:rPr>
                          <a:t>Ward</a:t>
                        </a:r>
                      </a:p>
                    </a:txBody>
                    <a:tcPr anchor="ctr"/>
                  </a:tc>
                  <a:tc>
                    <a:txBody>
                      <a:bodyPr/>
                      <a:lstStyle/>
                      <a:p>
                        <a:pPr algn="ctr"/>
                        <a:r>
                          <a:rPr lang="en-US" sz="2000" dirty="0">
                            <a:latin typeface="Roboto" panose="020B0604020202020204" charset="0"/>
                            <a:ea typeface="Roboto" panose="020B0604020202020204" charset="0"/>
                          </a:rPr>
                          <a:t>0.50</a:t>
                        </a:r>
                      </a:p>
                    </a:txBody>
                    <a:tcPr anchor="ctr"/>
                  </a:tc>
                  <a:extLst>
                    <a:ext uri="{0D108BD9-81ED-4DB2-BD59-A6C34878D82A}">
                      <a16:rowId xmlns:a16="http://schemas.microsoft.com/office/drawing/2014/main" val="10001"/>
                    </a:ext>
                  </a:extLst>
                </a:tr>
                <a:tr h="789829">
                  <a:tc>
                    <a:txBody>
                      <a:bodyPr/>
                      <a:lstStyle/>
                      <a:p>
                        <a:pPr algn="l"/>
                        <a:r>
                          <a:rPr lang="en-US" sz="2000" dirty="0">
                            <a:latin typeface="Roboto" panose="020B0604020202020204" charset="0"/>
                            <a:ea typeface="Roboto" panose="020B0604020202020204" charset="0"/>
                          </a:rPr>
                          <a:t>Average</a:t>
                        </a:r>
                      </a:p>
                    </a:txBody>
                    <a:tcPr anchor="ctr"/>
                  </a:tc>
                  <a:tc>
                    <a:txBody>
                      <a:bodyPr/>
                      <a:lstStyle/>
                      <a:p>
                        <a:pPr algn="ctr"/>
                        <a:r>
                          <a:rPr lang="en-US" sz="2000" dirty="0">
                            <a:latin typeface="Roboto" panose="020B0604020202020204" charset="0"/>
                            <a:ea typeface="Roboto" panose="020B0604020202020204" charset="0"/>
                          </a:rPr>
                          <a:t>0.33</a:t>
                        </a:r>
                      </a:p>
                    </a:txBody>
                    <a:tcPr anchor="ctr"/>
                  </a:tc>
                  <a:extLst>
                    <a:ext uri="{0D108BD9-81ED-4DB2-BD59-A6C34878D82A}">
                      <a16:rowId xmlns:a16="http://schemas.microsoft.com/office/drawing/2014/main" val="10002"/>
                    </a:ext>
                  </a:extLst>
                </a:tr>
                <a:tr h="684644">
                  <a:tc>
                    <a:txBody>
                      <a:bodyPr/>
                      <a:lstStyle/>
                      <a:p>
                        <a:pPr algn="l"/>
                        <a:r>
                          <a:rPr lang="en-US" sz="2000" dirty="0">
                            <a:latin typeface="Roboto" panose="020B0604020202020204" charset="0"/>
                            <a:ea typeface="Roboto" panose="020B0604020202020204" charset="0"/>
                          </a:rPr>
                          <a:t>Complete</a:t>
                        </a:r>
                      </a:p>
                    </a:txBody>
                    <a:tcPr anchor="ctr"/>
                  </a:tc>
                  <a:tc>
                    <a:txBody>
                      <a:bodyPr/>
                      <a:lstStyle/>
                      <a:p>
                        <a:pPr algn="ctr"/>
                        <a:r>
                          <a:rPr lang="en-US" sz="2000" dirty="0">
                            <a:latin typeface="Roboto" panose="020B0604020202020204" charset="0"/>
                            <a:ea typeface="Roboto" panose="020B0604020202020204" charset="0"/>
                          </a:rPr>
                          <a:t>0.24</a:t>
                        </a:r>
                      </a:p>
                    </a:txBody>
                    <a:tcPr anchor="ctr"/>
                  </a:tc>
                  <a:extLst>
                    <a:ext uri="{0D108BD9-81ED-4DB2-BD59-A6C34878D82A}">
                      <a16:rowId xmlns:a16="http://schemas.microsoft.com/office/drawing/2014/main" val="10003"/>
                    </a:ext>
                  </a:extLst>
                </a:tr>
              </a:tbl>
            </a:graphicData>
          </a:graphic>
        </p:graphicFrame>
        <p:sp>
          <p:nvSpPr>
            <p:cNvPr id="17" name="TextBox 7">
              <a:extLst>
                <a:ext uri="{FF2B5EF4-FFF2-40B4-BE49-F238E27FC236}">
                  <a16:creationId xmlns:a16="http://schemas.microsoft.com/office/drawing/2014/main" id="{2520004C-4363-45AB-BE75-C930785CE9D6}"/>
                </a:ext>
              </a:extLst>
            </p:cNvPr>
            <p:cNvSpPr txBox="1"/>
            <p:nvPr/>
          </p:nvSpPr>
          <p:spPr>
            <a:xfrm>
              <a:off x="11389205" y="6326793"/>
              <a:ext cx="5829403" cy="872034"/>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r>
                <a:rPr kumimoji="0" lang="en-US" sz="2000" b="0" i="0" u="none" strike="noStrike" kern="1200" cap="none" spc="0" normalizeH="0" baseline="0" noProof="0" dirty="0">
                  <a:ln>
                    <a:noFill/>
                  </a:ln>
                  <a:solidFill>
                    <a:srgbClr val="F7F4FA"/>
                  </a:solidFill>
                  <a:effectLst/>
                  <a:uLnTx/>
                  <a:uFillTx/>
                  <a:latin typeface="Roboto"/>
                  <a:ea typeface="+mn-ea"/>
                  <a:cs typeface="+mn-cs"/>
                </a:rPr>
                <a:t>Ward method is performing best</a:t>
              </a:r>
            </a:p>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endParaRPr kumimoji="0" lang="en-US" sz="2000" b="0" i="0" u="none" strike="noStrike" kern="1200" cap="none" spc="0" normalizeH="0" baseline="0" noProof="0" dirty="0">
                <a:ln>
                  <a:noFill/>
                </a:ln>
                <a:solidFill>
                  <a:srgbClr val="F7F4FA"/>
                </a:solidFill>
                <a:effectLst/>
                <a:uLnTx/>
                <a:uFillTx/>
                <a:latin typeface="Roboto"/>
                <a:ea typeface="+mn-ea"/>
                <a:cs typeface="+mn-cs"/>
              </a:endParaRPr>
            </a:p>
          </p:txBody>
        </p:sp>
      </p:grpSp>
      <p:sp>
        <p:nvSpPr>
          <p:cNvPr id="14" name="TextBox 13">
            <a:extLst>
              <a:ext uri="{FF2B5EF4-FFF2-40B4-BE49-F238E27FC236}">
                <a16:creationId xmlns:a16="http://schemas.microsoft.com/office/drawing/2014/main" id="{7583CA6A-E71F-4917-A16F-336156F5896C}"/>
              </a:ext>
            </a:extLst>
          </p:cNvPr>
          <p:cNvSpPr txBox="1"/>
          <p:nvPr/>
        </p:nvSpPr>
        <p:spPr>
          <a:xfrm>
            <a:off x="11146892" y="3525541"/>
            <a:ext cx="6052616" cy="400110"/>
          </a:xfrm>
          <a:prstGeom prst="rect">
            <a:avLst/>
          </a:prstGeom>
          <a:noFill/>
        </p:spPr>
        <p:txBody>
          <a:bodyPr wrap="square" rtlCol="0">
            <a:spAutoFit/>
          </a:bodyPr>
          <a:lstStyle/>
          <a:p>
            <a:pPr algn="ctr"/>
            <a:r>
              <a:rPr lang="en-US" sz="2000" dirty="0">
                <a:solidFill>
                  <a:srgbClr val="F7F4FA"/>
                </a:solidFill>
                <a:latin typeface="Roboto"/>
              </a:rPr>
              <a:t>Ward method also reveals 4 cluster</a:t>
            </a:r>
          </a:p>
        </p:txBody>
      </p:sp>
      <p:pic>
        <p:nvPicPr>
          <p:cNvPr id="5" name="Picture 4">
            <a:extLst>
              <a:ext uri="{FF2B5EF4-FFF2-40B4-BE49-F238E27FC236}">
                <a16:creationId xmlns:a16="http://schemas.microsoft.com/office/drawing/2014/main" id="{635FA29E-36F3-4E91-A16C-4C03B3C3E186}"/>
              </a:ext>
            </a:extLst>
          </p:cNvPr>
          <p:cNvPicPr>
            <a:picLocks noChangeAspect="1"/>
          </p:cNvPicPr>
          <p:nvPr/>
        </p:nvPicPr>
        <p:blipFill>
          <a:blip r:embed="rId4"/>
          <a:stretch>
            <a:fillRect/>
          </a:stretch>
        </p:blipFill>
        <p:spPr>
          <a:xfrm>
            <a:off x="11146892" y="3907384"/>
            <a:ext cx="6612882" cy="3840480"/>
          </a:xfrm>
          <a:prstGeom prst="rect">
            <a:avLst/>
          </a:prstGeom>
        </p:spPr>
      </p:pic>
      <p:sp>
        <p:nvSpPr>
          <p:cNvPr id="20" name="Rectangle 19">
            <a:extLst>
              <a:ext uri="{FF2B5EF4-FFF2-40B4-BE49-F238E27FC236}">
                <a16:creationId xmlns:a16="http://schemas.microsoft.com/office/drawing/2014/main" id="{19C0CA80-7471-4076-8B4A-EB4C41074F12}"/>
              </a:ext>
            </a:extLst>
          </p:cNvPr>
          <p:cNvSpPr/>
          <p:nvPr/>
        </p:nvSpPr>
        <p:spPr>
          <a:xfrm>
            <a:off x="3695810" y="5553407"/>
            <a:ext cx="6477000" cy="644909"/>
          </a:xfrm>
          <a:prstGeom prst="rect">
            <a:avLst/>
          </a:prstGeom>
          <a:noFill/>
          <a:ln w="38100">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A43EA12-6A49-41D3-B524-02BEEC660941}"/>
              </a:ext>
            </a:extLst>
          </p:cNvPr>
          <p:cNvSpPr/>
          <p:nvPr/>
        </p:nvSpPr>
        <p:spPr>
          <a:xfrm>
            <a:off x="11430000" y="6543629"/>
            <a:ext cx="6248400" cy="1199094"/>
          </a:xfrm>
          <a:prstGeom prst="rect">
            <a:avLst/>
          </a:prstGeom>
          <a:noFill/>
          <a:ln w="38100">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1136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0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Modeling</a:t>
            </a:r>
          </a:p>
        </p:txBody>
      </p:sp>
      <p:grpSp>
        <p:nvGrpSpPr>
          <p:cNvPr id="18" name="Group 17">
            <a:extLst>
              <a:ext uri="{FF2B5EF4-FFF2-40B4-BE49-F238E27FC236}">
                <a16:creationId xmlns:a16="http://schemas.microsoft.com/office/drawing/2014/main" id="{AD7523B3-07B1-444A-8342-62F6576F2731}"/>
              </a:ext>
            </a:extLst>
          </p:cNvPr>
          <p:cNvGrpSpPr/>
          <p:nvPr/>
        </p:nvGrpSpPr>
        <p:grpSpPr>
          <a:xfrm>
            <a:off x="4354185" y="1749440"/>
            <a:ext cx="7754661" cy="579645"/>
            <a:chOff x="4354444" y="2848134"/>
            <a:chExt cx="7754661" cy="579645"/>
          </a:xfrm>
        </p:grpSpPr>
        <p:sp>
          <p:nvSpPr>
            <p:cNvPr id="9" name="TextBox 6">
              <a:extLst>
                <a:ext uri="{FF2B5EF4-FFF2-40B4-BE49-F238E27FC236}">
                  <a16:creationId xmlns:a16="http://schemas.microsoft.com/office/drawing/2014/main" id="{7C1D2DC0-5E6F-4618-B3FF-C10F9E6EBEF4}"/>
                </a:ext>
              </a:extLst>
            </p:cNvPr>
            <p:cNvSpPr txBox="1"/>
            <p:nvPr/>
          </p:nvSpPr>
          <p:spPr>
            <a:xfrm>
              <a:off x="5063062" y="2848134"/>
              <a:ext cx="7046043" cy="579645"/>
            </a:xfrm>
            <a:prstGeom prst="rect">
              <a:avLst/>
            </a:prstGeom>
          </p:spPr>
          <p:txBody>
            <a:bodyPr lIns="0" tIns="0" rIns="0" bIns="0" rtlCol="0" anchor="t">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7F4FA"/>
                  </a:solidFill>
                  <a:effectLst/>
                  <a:uLnTx/>
                  <a:uFillTx/>
                  <a:latin typeface="Aileron Heavy"/>
                  <a:ea typeface="+mn-ea"/>
                  <a:cs typeface="+mn-cs"/>
                </a:rPr>
                <a:t>DBSCAN Approach</a:t>
              </a:r>
            </a:p>
          </p:txBody>
        </p:sp>
        <p:grpSp>
          <p:nvGrpSpPr>
            <p:cNvPr id="11" name="Group 8">
              <a:extLst>
                <a:ext uri="{FF2B5EF4-FFF2-40B4-BE49-F238E27FC236}">
                  <a16:creationId xmlns:a16="http://schemas.microsoft.com/office/drawing/2014/main" id="{DD18AC32-E8E8-474C-B503-9C72F532BA8A}"/>
                </a:ext>
              </a:extLst>
            </p:cNvPr>
            <p:cNvGrpSpPr>
              <a:grpSpLocks noChangeAspect="1"/>
            </p:cNvGrpSpPr>
            <p:nvPr/>
          </p:nvGrpSpPr>
          <p:grpSpPr>
            <a:xfrm>
              <a:off x="4354444" y="2990751"/>
              <a:ext cx="322722" cy="322722"/>
              <a:chOff x="1371600" y="6705600"/>
              <a:chExt cx="10972800" cy="10972800"/>
            </a:xfrm>
          </p:grpSpPr>
          <p:sp>
            <p:nvSpPr>
              <p:cNvPr id="12" name="Freeform 9">
                <a:extLst>
                  <a:ext uri="{FF2B5EF4-FFF2-40B4-BE49-F238E27FC236}">
                    <a16:creationId xmlns:a16="http://schemas.microsoft.com/office/drawing/2014/main" id="{18C31661-A3E7-4F2A-801F-C5711001D191}"/>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sp>
        <p:nvSpPr>
          <p:cNvPr id="5" name="TextBox 4">
            <a:extLst>
              <a:ext uri="{FF2B5EF4-FFF2-40B4-BE49-F238E27FC236}">
                <a16:creationId xmlns:a16="http://schemas.microsoft.com/office/drawing/2014/main" id="{F2E479E3-2DCB-4E4F-B1CC-C42E5524CD9D}"/>
              </a:ext>
            </a:extLst>
          </p:cNvPr>
          <p:cNvSpPr txBox="1"/>
          <p:nvPr/>
        </p:nvSpPr>
        <p:spPr>
          <a:xfrm>
            <a:off x="5181600" y="2489926"/>
            <a:ext cx="7424738"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Silhouette score of DBSCAN solution is 0.74</a:t>
            </a:r>
          </a:p>
          <a:p>
            <a:pPr marL="342900" indent="-342900">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There is no clear clustering</a:t>
            </a:r>
          </a:p>
        </p:txBody>
      </p:sp>
      <p:pic>
        <p:nvPicPr>
          <p:cNvPr id="7" name="Picture 6">
            <a:extLst>
              <a:ext uri="{FF2B5EF4-FFF2-40B4-BE49-F238E27FC236}">
                <a16:creationId xmlns:a16="http://schemas.microsoft.com/office/drawing/2014/main" id="{2A12F80C-2BCE-44E1-904C-8B86E779A9F8}"/>
              </a:ext>
            </a:extLst>
          </p:cNvPr>
          <p:cNvPicPr>
            <a:picLocks noChangeAspect="1"/>
          </p:cNvPicPr>
          <p:nvPr/>
        </p:nvPicPr>
        <p:blipFill>
          <a:blip r:embed="rId4"/>
          <a:stretch>
            <a:fillRect/>
          </a:stretch>
        </p:blipFill>
        <p:spPr>
          <a:xfrm>
            <a:off x="6064538" y="4310062"/>
            <a:ext cx="6158923" cy="4110038"/>
          </a:xfrm>
          <a:prstGeom prst="rect">
            <a:avLst/>
          </a:prstGeom>
        </p:spPr>
      </p:pic>
    </p:spTree>
    <p:extLst>
      <p:ext uri="{BB962C8B-B14F-4D97-AF65-F5344CB8AC3E}">
        <p14:creationId xmlns:p14="http://schemas.microsoft.com/office/powerpoint/2010/main" val="85510280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Modeling</a:t>
            </a:r>
          </a:p>
        </p:txBody>
      </p:sp>
      <p:grpSp>
        <p:nvGrpSpPr>
          <p:cNvPr id="18" name="Group 17">
            <a:extLst>
              <a:ext uri="{FF2B5EF4-FFF2-40B4-BE49-F238E27FC236}">
                <a16:creationId xmlns:a16="http://schemas.microsoft.com/office/drawing/2014/main" id="{AD7523B3-07B1-444A-8342-62F6576F2731}"/>
              </a:ext>
            </a:extLst>
          </p:cNvPr>
          <p:cNvGrpSpPr/>
          <p:nvPr/>
        </p:nvGrpSpPr>
        <p:grpSpPr>
          <a:xfrm>
            <a:off x="4354185" y="1749440"/>
            <a:ext cx="7754661" cy="579645"/>
            <a:chOff x="4354444" y="2848134"/>
            <a:chExt cx="7754661" cy="579645"/>
          </a:xfrm>
        </p:grpSpPr>
        <p:sp>
          <p:nvSpPr>
            <p:cNvPr id="9" name="TextBox 6">
              <a:extLst>
                <a:ext uri="{FF2B5EF4-FFF2-40B4-BE49-F238E27FC236}">
                  <a16:creationId xmlns:a16="http://schemas.microsoft.com/office/drawing/2014/main" id="{7C1D2DC0-5E6F-4618-B3FF-C10F9E6EBEF4}"/>
                </a:ext>
              </a:extLst>
            </p:cNvPr>
            <p:cNvSpPr txBox="1"/>
            <p:nvPr/>
          </p:nvSpPr>
          <p:spPr>
            <a:xfrm>
              <a:off x="5063062" y="2848134"/>
              <a:ext cx="7046043" cy="579645"/>
            </a:xfrm>
            <a:prstGeom prst="rect">
              <a:avLst/>
            </a:prstGeom>
          </p:spPr>
          <p:txBody>
            <a:bodyPr lIns="0" tIns="0" rIns="0" bIns="0" rtlCol="0" anchor="t">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7F4FA"/>
                  </a:solidFill>
                  <a:effectLst/>
                  <a:uLnTx/>
                  <a:uFillTx/>
                  <a:latin typeface="Aileron Heavy"/>
                  <a:ea typeface="+mn-ea"/>
                  <a:cs typeface="+mn-cs"/>
                </a:rPr>
                <a:t>Gaussian Mixture Model</a:t>
              </a:r>
            </a:p>
          </p:txBody>
        </p:sp>
        <p:grpSp>
          <p:nvGrpSpPr>
            <p:cNvPr id="11" name="Group 8">
              <a:extLst>
                <a:ext uri="{FF2B5EF4-FFF2-40B4-BE49-F238E27FC236}">
                  <a16:creationId xmlns:a16="http://schemas.microsoft.com/office/drawing/2014/main" id="{DD18AC32-E8E8-474C-B503-9C72F532BA8A}"/>
                </a:ext>
              </a:extLst>
            </p:cNvPr>
            <p:cNvGrpSpPr>
              <a:grpSpLocks noChangeAspect="1"/>
            </p:cNvGrpSpPr>
            <p:nvPr/>
          </p:nvGrpSpPr>
          <p:grpSpPr>
            <a:xfrm>
              <a:off x="4354444" y="2990751"/>
              <a:ext cx="322722" cy="322722"/>
              <a:chOff x="1371600" y="6705600"/>
              <a:chExt cx="10972800" cy="10972800"/>
            </a:xfrm>
          </p:grpSpPr>
          <p:sp>
            <p:nvSpPr>
              <p:cNvPr id="12" name="Freeform 9">
                <a:extLst>
                  <a:ext uri="{FF2B5EF4-FFF2-40B4-BE49-F238E27FC236}">
                    <a16:creationId xmlns:a16="http://schemas.microsoft.com/office/drawing/2014/main" id="{18C31661-A3E7-4F2A-801F-C5711001D191}"/>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grpSp>
      <p:grpSp>
        <p:nvGrpSpPr>
          <p:cNvPr id="13" name="Group 12">
            <a:extLst>
              <a:ext uri="{FF2B5EF4-FFF2-40B4-BE49-F238E27FC236}">
                <a16:creationId xmlns:a16="http://schemas.microsoft.com/office/drawing/2014/main" id="{84F50C69-1B1A-429A-A361-393BAB07A4AC}"/>
              </a:ext>
            </a:extLst>
          </p:cNvPr>
          <p:cNvGrpSpPr/>
          <p:nvPr/>
        </p:nvGrpSpPr>
        <p:grpSpPr>
          <a:xfrm>
            <a:off x="3429001" y="3506373"/>
            <a:ext cx="7046042" cy="5310315"/>
            <a:chOff x="11658599" y="6728201"/>
            <a:chExt cx="5894220" cy="3536038"/>
          </a:xfrm>
        </p:grpSpPr>
        <p:graphicFrame>
          <p:nvGraphicFramePr>
            <p:cNvPr id="14" name="Content Placeholder 3">
              <a:extLst>
                <a:ext uri="{FF2B5EF4-FFF2-40B4-BE49-F238E27FC236}">
                  <a16:creationId xmlns:a16="http://schemas.microsoft.com/office/drawing/2014/main" id="{A5CD197B-600E-4EB4-BB26-7F130BBCB6FB}"/>
                </a:ext>
              </a:extLst>
            </p:cNvPr>
            <p:cNvGraphicFramePr>
              <a:graphicFrameLocks/>
            </p:cNvGraphicFramePr>
            <p:nvPr>
              <p:extLst>
                <p:ext uri="{D42A27DB-BD31-4B8C-83A1-F6EECF244321}">
                  <p14:modId xmlns:p14="http://schemas.microsoft.com/office/powerpoint/2010/main" val="830364962"/>
                </p:ext>
              </p:extLst>
            </p:nvPr>
          </p:nvGraphicFramePr>
          <p:xfrm>
            <a:off x="11658599" y="7524273"/>
            <a:ext cx="5894220" cy="2739966"/>
          </p:xfrm>
          <a:graphic>
            <a:graphicData uri="http://schemas.openxmlformats.org/drawingml/2006/table">
              <a:tbl>
                <a:tblPr firstRow="1" bandRow="1">
                  <a:tableStyleId>{6E25E649-3F16-4E02-A733-19D2CDBF48F0}</a:tableStyleId>
                </a:tblPr>
                <a:tblGrid>
                  <a:gridCol w="4766989">
                    <a:extLst>
                      <a:ext uri="{9D8B030D-6E8A-4147-A177-3AD203B41FA5}">
                        <a16:colId xmlns:a16="http://schemas.microsoft.com/office/drawing/2014/main" val="20000"/>
                      </a:ext>
                    </a:extLst>
                  </a:gridCol>
                  <a:gridCol w="2279053">
                    <a:extLst>
                      <a:ext uri="{9D8B030D-6E8A-4147-A177-3AD203B41FA5}">
                        <a16:colId xmlns:a16="http://schemas.microsoft.com/office/drawing/2014/main" val="3941174411"/>
                      </a:ext>
                    </a:extLst>
                  </a:gridCol>
                </a:tblGrid>
                <a:tr h="1442573">
                  <a:tc>
                    <a:txBody>
                      <a:body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rgbClr val="F7F4FA"/>
                            </a:solidFill>
                            <a:latin typeface="Roboto"/>
                            <a:ea typeface="+mn-ea"/>
                            <a:cs typeface="+mn-cs"/>
                          </a:rPr>
                          <a:t>Covariance Type</a:t>
                        </a:r>
                      </a:p>
                    </a:txBody>
                    <a:tcPr anchor="ctr">
                      <a:solidFill>
                        <a:srgbClr val="0070C0"/>
                      </a:solidFill>
                    </a:tcP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rgbClr val="F7F4FA"/>
                            </a:solidFill>
                            <a:latin typeface="Roboto"/>
                            <a:ea typeface="+mn-ea"/>
                            <a:cs typeface="+mn-cs"/>
                          </a:rPr>
                          <a:t>Silhouette Scores</a:t>
                        </a:r>
                      </a:p>
                    </a:txBody>
                    <a:tcPr anchor="ctr">
                      <a:solidFill>
                        <a:srgbClr val="0070C0"/>
                      </a:solidFill>
                    </a:tcPr>
                  </a:tc>
                  <a:extLst>
                    <a:ext uri="{0D108BD9-81ED-4DB2-BD59-A6C34878D82A}">
                      <a16:rowId xmlns:a16="http://schemas.microsoft.com/office/drawing/2014/main" val="10000"/>
                    </a:ext>
                  </a:extLst>
                </a:tr>
                <a:tr h="616965">
                  <a:tc>
                    <a:txBody>
                      <a:bodyPr/>
                      <a:lstStyle/>
                      <a:p>
                        <a:pPr algn="l"/>
                        <a:r>
                          <a:rPr lang="en-US" sz="2000" dirty="0">
                            <a:latin typeface="Roboto" panose="020B0604020202020204" charset="0"/>
                            <a:ea typeface="Roboto" panose="020B0604020202020204" charset="0"/>
                          </a:rPr>
                          <a:t>Full</a:t>
                        </a:r>
                      </a:p>
                    </a:txBody>
                    <a:tcPr anchor="ctr"/>
                  </a:tc>
                  <a:tc>
                    <a:txBody>
                      <a:bodyPr/>
                      <a:lstStyle/>
                      <a:p>
                        <a:pPr algn="ctr"/>
                        <a:r>
                          <a:rPr lang="en-US" sz="2000" dirty="0">
                            <a:latin typeface="Roboto" panose="020B0604020202020204" charset="0"/>
                            <a:ea typeface="Roboto" panose="020B0604020202020204" charset="0"/>
                          </a:rPr>
                          <a:t>0.44</a:t>
                        </a:r>
                      </a:p>
                    </a:txBody>
                    <a:tcPr anchor="ctr"/>
                  </a:tc>
                  <a:extLst>
                    <a:ext uri="{0D108BD9-81ED-4DB2-BD59-A6C34878D82A}">
                      <a16:rowId xmlns:a16="http://schemas.microsoft.com/office/drawing/2014/main" val="10001"/>
                    </a:ext>
                  </a:extLst>
                </a:tr>
                <a:tr h="821330">
                  <a:tc>
                    <a:txBody>
                      <a:bodyPr/>
                      <a:lstStyle/>
                      <a:p>
                        <a:pPr algn="l"/>
                        <a:r>
                          <a:rPr lang="en-US" sz="2000" dirty="0">
                            <a:latin typeface="Roboto" panose="020B0604020202020204" charset="0"/>
                            <a:ea typeface="Roboto" panose="020B0604020202020204" charset="0"/>
                          </a:rPr>
                          <a:t>Tied</a:t>
                        </a:r>
                      </a:p>
                    </a:txBody>
                    <a:tcPr anchor="ctr"/>
                  </a:tc>
                  <a:tc>
                    <a:txBody>
                      <a:bodyPr/>
                      <a:lstStyle/>
                      <a:p>
                        <a:pPr algn="ctr"/>
                        <a:r>
                          <a:rPr lang="en-US" sz="2000" dirty="0">
                            <a:latin typeface="Roboto" panose="020B0604020202020204" charset="0"/>
                            <a:ea typeface="Roboto" panose="020B0604020202020204" charset="0"/>
                          </a:rPr>
                          <a:t>0.44</a:t>
                        </a:r>
                      </a:p>
                    </a:txBody>
                    <a:tcPr anchor="ctr"/>
                  </a:tc>
                  <a:extLst>
                    <a:ext uri="{0D108BD9-81ED-4DB2-BD59-A6C34878D82A}">
                      <a16:rowId xmlns:a16="http://schemas.microsoft.com/office/drawing/2014/main" val="10002"/>
                    </a:ext>
                  </a:extLst>
                </a:tr>
                <a:tr h="616965">
                  <a:tc>
                    <a:txBody>
                      <a:bodyPr/>
                      <a:lstStyle/>
                      <a:p>
                        <a:pPr algn="l"/>
                        <a:r>
                          <a:rPr lang="en-US" sz="2000" dirty="0" err="1">
                            <a:latin typeface="Roboto" panose="020B0604020202020204" charset="0"/>
                            <a:ea typeface="Roboto" panose="020B0604020202020204" charset="0"/>
                          </a:rPr>
                          <a:t>Diag</a:t>
                        </a:r>
                        <a:endParaRPr lang="en-US" sz="2000" dirty="0">
                          <a:latin typeface="Roboto" panose="020B0604020202020204" charset="0"/>
                          <a:ea typeface="Roboto" panose="020B0604020202020204" charset="0"/>
                        </a:endParaRPr>
                      </a:p>
                    </a:txBody>
                    <a:tcPr anchor="ctr"/>
                  </a:tc>
                  <a:tc>
                    <a:txBody>
                      <a:bodyPr/>
                      <a:lstStyle/>
                      <a:p>
                        <a:pPr algn="ctr"/>
                        <a:r>
                          <a:rPr lang="en-US" sz="2000" dirty="0">
                            <a:latin typeface="Roboto" panose="020B0604020202020204" charset="0"/>
                            <a:ea typeface="Roboto" panose="020B0604020202020204" charset="0"/>
                          </a:rPr>
                          <a:t>0.45</a:t>
                        </a:r>
                      </a:p>
                    </a:txBody>
                    <a:tcPr anchor="ctr"/>
                  </a:tc>
                  <a:extLst>
                    <a:ext uri="{0D108BD9-81ED-4DB2-BD59-A6C34878D82A}">
                      <a16:rowId xmlns:a16="http://schemas.microsoft.com/office/drawing/2014/main" val="10003"/>
                    </a:ext>
                  </a:extLst>
                </a:tr>
                <a:tr h="616965">
                  <a:tc>
                    <a:txBody>
                      <a:bodyPr/>
                      <a:lstStyle/>
                      <a:p>
                        <a:pPr algn="l"/>
                        <a:r>
                          <a:rPr lang="en-US" sz="2000" dirty="0">
                            <a:latin typeface="Roboto" panose="020B0604020202020204" charset="0"/>
                            <a:ea typeface="Roboto" panose="020B0604020202020204" charset="0"/>
                          </a:rPr>
                          <a:t>Spherical</a:t>
                        </a:r>
                      </a:p>
                    </a:txBody>
                    <a:tcPr anchor="ctr"/>
                  </a:tc>
                  <a:tc>
                    <a:txBody>
                      <a:bodyPr/>
                      <a:lstStyle/>
                      <a:p>
                        <a:pPr algn="ctr"/>
                        <a:r>
                          <a:rPr lang="en-US" sz="2000" dirty="0">
                            <a:latin typeface="Roboto" panose="020B0604020202020204" charset="0"/>
                            <a:ea typeface="Roboto" panose="020B0604020202020204" charset="0"/>
                          </a:rPr>
                          <a:t>0.49</a:t>
                        </a:r>
                      </a:p>
                    </a:txBody>
                    <a:tcPr anchor="ctr"/>
                  </a:tc>
                  <a:extLst>
                    <a:ext uri="{0D108BD9-81ED-4DB2-BD59-A6C34878D82A}">
                      <a16:rowId xmlns:a16="http://schemas.microsoft.com/office/drawing/2014/main" val="3948602303"/>
                    </a:ext>
                  </a:extLst>
                </a:tr>
              </a:tbl>
            </a:graphicData>
          </a:graphic>
        </p:graphicFrame>
        <p:sp>
          <p:nvSpPr>
            <p:cNvPr id="16" name="TextBox 7">
              <a:extLst>
                <a:ext uri="{FF2B5EF4-FFF2-40B4-BE49-F238E27FC236}">
                  <a16:creationId xmlns:a16="http://schemas.microsoft.com/office/drawing/2014/main" id="{C97DB4B3-4757-4F82-9282-75472F2FE141}"/>
                </a:ext>
              </a:extLst>
            </p:cNvPr>
            <p:cNvSpPr txBox="1"/>
            <p:nvPr/>
          </p:nvSpPr>
          <p:spPr>
            <a:xfrm>
              <a:off x="11800993" y="6728201"/>
              <a:ext cx="5609431" cy="1029250"/>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Roboto"/>
                </a:rPr>
                <a:t>Although all scores are very close , Type Spherical is the best performing method</a:t>
              </a:r>
            </a:p>
            <a:p>
              <a:pPr algn="ctr">
                <a:lnSpc>
                  <a:spcPct val="150000"/>
                </a:lnSpc>
                <a:spcBef>
                  <a:spcPct val="0"/>
                </a:spcBef>
                <a:buClr>
                  <a:schemeClr val="tx2"/>
                </a:buClr>
              </a:pPr>
              <a:endParaRPr lang="en-US" sz="2000" dirty="0">
                <a:solidFill>
                  <a:srgbClr val="F7F4FA"/>
                </a:solidFill>
                <a:latin typeface="Roboto"/>
              </a:endParaRPr>
            </a:p>
          </p:txBody>
        </p:sp>
      </p:grpSp>
      <p:pic>
        <p:nvPicPr>
          <p:cNvPr id="5" name="Picture 4">
            <a:extLst>
              <a:ext uri="{FF2B5EF4-FFF2-40B4-BE49-F238E27FC236}">
                <a16:creationId xmlns:a16="http://schemas.microsoft.com/office/drawing/2014/main" id="{2AC33D9A-FB56-4E1D-9901-A1E68E689DDB}"/>
              </a:ext>
            </a:extLst>
          </p:cNvPr>
          <p:cNvPicPr>
            <a:picLocks noChangeAspect="1"/>
          </p:cNvPicPr>
          <p:nvPr/>
        </p:nvPicPr>
        <p:blipFill>
          <a:blip r:embed="rId4"/>
          <a:stretch>
            <a:fillRect/>
          </a:stretch>
        </p:blipFill>
        <p:spPr>
          <a:xfrm>
            <a:off x="10896600" y="4701890"/>
            <a:ext cx="7091197" cy="4120427"/>
          </a:xfrm>
          <a:prstGeom prst="rect">
            <a:avLst/>
          </a:prstGeom>
        </p:spPr>
      </p:pic>
      <p:sp>
        <p:nvSpPr>
          <p:cNvPr id="6" name="TextBox 5">
            <a:extLst>
              <a:ext uri="{FF2B5EF4-FFF2-40B4-BE49-F238E27FC236}">
                <a16:creationId xmlns:a16="http://schemas.microsoft.com/office/drawing/2014/main" id="{A2325AC6-3022-4563-83F6-30450B690D4C}"/>
              </a:ext>
            </a:extLst>
          </p:cNvPr>
          <p:cNvSpPr txBox="1"/>
          <p:nvPr/>
        </p:nvSpPr>
        <p:spPr>
          <a:xfrm>
            <a:off x="11698998" y="3868852"/>
            <a:ext cx="5486400" cy="410369"/>
          </a:xfrm>
          <a:prstGeom prst="rect">
            <a:avLst/>
          </a:prstGeom>
        </p:spPr>
        <p:txBody>
          <a:bodyPr wrap="square" lIns="0" tIns="0" rIns="0" bIns="0" rtlCol="0" anchor="t">
            <a:spAutoFit/>
          </a:bodyPr>
          <a:lstStyle>
            <a:defPPr>
              <a:defRPr lang="en-US"/>
            </a:defPPr>
            <a:lvl1pPr algn="ctr">
              <a:lnSpc>
                <a:spcPct val="150000"/>
              </a:lnSpc>
              <a:spcBef>
                <a:spcPct val="0"/>
              </a:spcBef>
              <a:buClr>
                <a:schemeClr val="tx2"/>
              </a:buClr>
              <a:defRPr sz="2000">
                <a:solidFill>
                  <a:srgbClr val="F7F4FA"/>
                </a:solidFill>
                <a:latin typeface="Roboto"/>
              </a:defRPr>
            </a:lvl1pPr>
          </a:lstStyle>
          <a:p>
            <a:r>
              <a:rPr lang="en-US" dirty="0"/>
              <a:t>Scatter Plot reveals 4 group</a:t>
            </a:r>
          </a:p>
        </p:txBody>
      </p:sp>
      <p:sp>
        <p:nvSpPr>
          <p:cNvPr id="7" name="Oval 6">
            <a:extLst>
              <a:ext uri="{FF2B5EF4-FFF2-40B4-BE49-F238E27FC236}">
                <a16:creationId xmlns:a16="http://schemas.microsoft.com/office/drawing/2014/main" id="{1AAB9025-3ED0-4C03-A3C7-213308714347}"/>
              </a:ext>
            </a:extLst>
          </p:cNvPr>
          <p:cNvSpPr/>
          <p:nvPr/>
        </p:nvSpPr>
        <p:spPr>
          <a:xfrm>
            <a:off x="12801600" y="5829300"/>
            <a:ext cx="1066800" cy="8227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79CF3D8-5805-419D-9802-CB15AEB8A7EE}"/>
              </a:ext>
            </a:extLst>
          </p:cNvPr>
          <p:cNvSpPr/>
          <p:nvPr/>
        </p:nvSpPr>
        <p:spPr>
          <a:xfrm rot="20774789">
            <a:off x="14000231" y="4881461"/>
            <a:ext cx="3530198" cy="220520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46F8F15-7C4B-4D62-8676-62B15AD0A483}"/>
              </a:ext>
            </a:extLst>
          </p:cNvPr>
          <p:cNvSpPr/>
          <p:nvPr/>
        </p:nvSpPr>
        <p:spPr>
          <a:xfrm>
            <a:off x="11582399" y="6515100"/>
            <a:ext cx="2057401" cy="1524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7669DBE-534E-4347-B689-937B23AD2E72}"/>
              </a:ext>
            </a:extLst>
          </p:cNvPr>
          <p:cNvSpPr/>
          <p:nvPr/>
        </p:nvSpPr>
        <p:spPr>
          <a:xfrm>
            <a:off x="13563600" y="6972299"/>
            <a:ext cx="1524000" cy="12752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A9D185D6-EAEE-4E2D-BD6F-1772A8F9530F}"/>
              </a:ext>
            </a:extLst>
          </p:cNvPr>
          <p:cNvSpPr/>
          <p:nvPr/>
        </p:nvSpPr>
        <p:spPr>
          <a:xfrm>
            <a:off x="3429001" y="8171779"/>
            <a:ext cx="7091197" cy="644909"/>
          </a:xfrm>
          <a:prstGeom prst="rect">
            <a:avLst/>
          </a:prstGeom>
          <a:noFill/>
          <a:ln w="38100">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59488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7"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grpSp>
        <p:nvGrpSpPr>
          <p:cNvPr id="5" name="Group 5"/>
          <p:cNvGrpSpPr/>
          <p:nvPr/>
        </p:nvGrpSpPr>
        <p:grpSpPr>
          <a:xfrm>
            <a:off x="5063062" y="1310536"/>
            <a:ext cx="7046043" cy="8407470"/>
            <a:chOff x="0" y="0"/>
            <a:chExt cx="9394724" cy="11209964"/>
          </a:xfrm>
        </p:grpSpPr>
        <p:sp>
          <p:nvSpPr>
            <p:cNvPr id="6" name="TextBox 6"/>
            <p:cNvSpPr txBox="1"/>
            <p:nvPr/>
          </p:nvSpPr>
          <p:spPr>
            <a:xfrm>
              <a:off x="0" y="0"/>
              <a:ext cx="9394724" cy="803559"/>
            </a:xfrm>
            <a:prstGeom prst="rect">
              <a:avLst/>
            </a:prstGeom>
          </p:spPr>
          <p:txBody>
            <a:bodyPr lIns="0" tIns="0" rIns="0" bIns="0" rtlCol="0" anchor="t">
              <a:spAutoFit/>
            </a:bodyPr>
            <a:lstStyle/>
            <a:p>
              <a:pPr>
                <a:lnSpc>
                  <a:spcPts val="4799"/>
                </a:lnSpc>
              </a:pPr>
              <a:r>
                <a:rPr lang="en-US" sz="3999" dirty="0">
                  <a:solidFill>
                    <a:srgbClr val="F7F4FA"/>
                  </a:solidFill>
                  <a:latin typeface="Aileron Heavy"/>
                </a:rPr>
                <a:t>Table Of Content</a:t>
              </a:r>
            </a:p>
          </p:txBody>
        </p:sp>
        <p:sp>
          <p:nvSpPr>
            <p:cNvPr id="7" name="TextBox 7"/>
            <p:cNvSpPr txBox="1"/>
            <p:nvPr/>
          </p:nvSpPr>
          <p:spPr>
            <a:xfrm>
              <a:off x="0" y="1036235"/>
              <a:ext cx="9394724" cy="10173729"/>
            </a:xfrm>
            <a:prstGeom prst="rect">
              <a:avLst/>
            </a:prstGeom>
          </p:spPr>
          <p:txBody>
            <a:bodyPr lIns="0" tIns="0" rIns="0" bIns="0" rtlCol="0" anchor="t">
              <a:spAutoFit/>
            </a:bodyPr>
            <a:lstStyle/>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Data Set Facts</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Variable Analysis</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Data Cleaning</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Data Exploration</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Feature Engineering</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Modeling</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Model Comparing</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Clusters</a:t>
              </a:r>
            </a:p>
            <a:p>
              <a:pPr marL="342900" indent="-342900">
                <a:lnSpc>
                  <a:spcPct val="200000"/>
                </a:lnSpc>
                <a:spcBef>
                  <a:spcPct val="0"/>
                </a:spcBef>
                <a:buFont typeface="Arial" panose="020B0604020202020204" pitchFamily="34" charset="0"/>
                <a:buChar char="•"/>
              </a:pPr>
              <a:r>
                <a:rPr lang="en-US" sz="2800" dirty="0">
                  <a:solidFill>
                    <a:srgbClr val="F7F4FA"/>
                  </a:solidFill>
                  <a:latin typeface="Roboto"/>
                </a:rPr>
                <a:t>Dimensionality Reduction</a:t>
              </a:r>
            </a:p>
          </p:txBody>
        </p:sp>
      </p:grpSp>
      <p:grpSp>
        <p:nvGrpSpPr>
          <p:cNvPr id="8" name="Group 8"/>
          <p:cNvGrpSpPr>
            <a:grpSpLocks noChangeAspect="1"/>
          </p:cNvGrpSpPr>
          <p:nvPr/>
        </p:nvGrpSpPr>
        <p:grpSpPr>
          <a:xfrm>
            <a:off x="4354444" y="1453153"/>
            <a:ext cx="322722" cy="322722"/>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Comparing the Models</a:t>
            </a:r>
          </a:p>
        </p:txBody>
      </p:sp>
      <p:graphicFrame>
        <p:nvGraphicFramePr>
          <p:cNvPr id="6" name="Content Placeholder 3">
            <a:extLst>
              <a:ext uri="{FF2B5EF4-FFF2-40B4-BE49-F238E27FC236}">
                <a16:creationId xmlns:a16="http://schemas.microsoft.com/office/drawing/2014/main" id="{6B9348C6-F61B-4CD4-B4FD-2BE9671C7BD5}"/>
              </a:ext>
            </a:extLst>
          </p:cNvPr>
          <p:cNvGraphicFramePr>
            <a:graphicFrameLocks/>
          </p:cNvGraphicFramePr>
          <p:nvPr>
            <p:extLst>
              <p:ext uri="{D42A27DB-BD31-4B8C-83A1-F6EECF244321}">
                <p14:modId xmlns:p14="http://schemas.microsoft.com/office/powerpoint/2010/main" val="4188953886"/>
              </p:ext>
            </p:extLst>
          </p:nvPr>
        </p:nvGraphicFramePr>
        <p:xfrm>
          <a:off x="6172200" y="5554939"/>
          <a:ext cx="7696201" cy="4084361"/>
        </p:xfrm>
        <a:graphic>
          <a:graphicData uri="http://schemas.openxmlformats.org/drawingml/2006/table">
            <a:tbl>
              <a:tblPr firstRow="1" bandRow="1">
                <a:tableStyleId>{6E25E649-3F16-4E02-A733-19D2CDBF48F0}</a:tableStyleId>
              </a:tblPr>
              <a:tblGrid>
                <a:gridCol w="2531645">
                  <a:extLst>
                    <a:ext uri="{9D8B030D-6E8A-4147-A177-3AD203B41FA5}">
                      <a16:colId xmlns:a16="http://schemas.microsoft.com/office/drawing/2014/main" val="20000"/>
                    </a:ext>
                  </a:extLst>
                </a:gridCol>
                <a:gridCol w="2582278">
                  <a:extLst>
                    <a:ext uri="{9D8B030D-6E8A-4147-A177-3AD203B41FA5}">
                      <a16:colId xmlns:a16="http://schemas.microsoft.com/office/drawing/2014/main" val="3941174411"/>
                    </a:ext>
                  </a:extLst>
                </a:gridCol>
                <a:gridCol w="2582278">
                  <a:extLst>
                    <a:ext uri="{9D8B030D-6E8A-4147-A177-3AD203B41FA5}">
                      <a16:colId xmlns:a16="http://schemas.microsoft.com/office/drawing/2014/main" val="2798531077"/>
                    </a:ext>
                  </a:extLst>
                </a:gridCol>
              </a:tblGrid>
              <a:tr h="849544">
                <a:tc>
                  <a:txBody>
                    <a:body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400" kern="1200" dirty="0">
                          <a:solidFill>
                            <a:srgbClr val="F7F4FA"/>
                          </a:solidFill>
                          <a:latin typeface="Roboto"/>
                          <a:ea typeface="+mn-ea"/>
                          <a:cs typeface="+mn-cs"/>
                        </a:rPr>
                        <a:t>Models</a:t>
                      </a:r>
                    </a:p>
                  </a:txBody>
                  <a:tcPr anchor="ctr">
                    <a:solidFill>
                      <a:srgbClr val="0070C0"/>
                    </a:solidFill>
                  </a:tcP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400" b="1" kern="1200" dirty="0">
                          <a:solidFill>
                            <a:srgbClr val="F7F4FA"/>
                          </a:solidFill>
                          <a:latin typeface="Roboto"/>
                          <a:ea typeface="+mn-ea"/>
                          <a:cs typeface="+mn-cs"/>
                        </a:rPr>
                        <a:t>Silhouette Scores</a:t>
                      </a:r>
                    </a:p>
                  </a:txBody>
                  <a:tcPr anchor="ctr">
                    <a:solidFill>
                      <a:srgbClr val="0070C0"/>
                    </a:solidFill>
                  </a:tcP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400" b="1" kern="1200" dirty="0">
                          <a:solidFill>
                            <a:srgbClr val="F7F4FA"/>
                          </a:solidFill>
                          <a:latin typeface="Roboto"/>
                          <a:ea typeface="+mn-ea"/>
                          <a:cs typeface="+mn-cs"/>
                        </a:rPr>
                        <a:t># Of Cluster</a:t>
                      </a:r>
                    </a:p>
                  </a:txBody>
                  <a:tcPr anchor="ctr">
                    <a:solidFill>
                      <a:srgbClr val="0070C0"/>
                    </a:solidFill>
                  </a:tcPr>
                </a:tc>
                <a:extLst>
                  <a:ext uri="{0D108BD9-81ED-4DB2-BD59-A6C34878D82A}">
                    <a16:rowId xmlns:a16="http://schemas.microsoft.com/office/drawing/2014/main" val="10000"/>
                  </a:ext>
                </a:extLst>
              </a:tr>
              <a:tr h="746857">
                <a:tc>
                  <a:txBody>
                    <a:bodyPr/>
                    <a:lstStyle/>
                    <a:p>
                      <a:pPr algn="l"/>
                      <a:r>
                        <a:rPr lang="en-US" sz="2000" dirty="0">
                          <a:latin typeface="Roboto" panose="020B0604020202020204" charset="0"/>
                          <a:ea typeface="Roboto" panose="020B0604020202020204" charset="0"/>
                        </a:rPr>
                        <a:t>K-Means Clustering</a:t>
                      </a:r>
                    </a:p>
                  </a:txBody>
                  <a:tcPr anchor="ctr"/>
                </a:tc>
                <a:tc>
                  <a:txBody>
                    <a:bodyPr/>
                    <a:lstStyle/>
                    <a:p>
                      <a:pPr algn="ctr"/>
                      <a:r>
                        <a:rPr lang="en-US" sz="2000" dirty="0">
                          <a:latin typeface="Roboto" panose="020B0604020202020204" charset="0"/>
                          <a:ea typeface="Roboto" panose="020B0604020202020204" charset="0"/>
                        </a:rPr>
                        <a:t>0.51</a:t>
                      </a:r>
                    </a:p>
                  </a:txBody>
                  <a:tcPr anchor="ctr"/>
                </a:tc>
                <a:tc>
                  <a:txBody>
                    <a:bodyPr/>
                    <a:lstStyle/>
                    <a:p>
                      <a:pPr algn="ctr"/>
                      <a:r>
                        <a:rPr lang="en-US" sz="2000" dirty="0">
                          <a:latin typeface="Roboto" panose="020B0604020202020204" charset="0"/>
                          <a:ea typeface="Roboto" panose="020B0604020202020204" charset="0"/>
                        </a:rPr>
                        <a:t>4</a:t>
                      </a:r>
                    </a:p>
                  </a:txBody>
                  <a:tcPr anchor="ctr"/>
                </a:tc>
                <a:extLst>
                  <a:ext uri="{0D108BD9-81ED-4DB2-BD59-A6C34878D82A}">
                    <a16:rowId xmlns:a16="http://schemas.microsoft.com/office/drawing/2014/main" val="10001"/>
                  </a:ext>
                </a:extLst>
              </a:tr>
              <a:tr h="994246">
                <a:tc>
                  <a:txBody>
                    <a:bodyPr/>
                    <a:lstStyle/>
                    <a:p>
                      <a:pPr algn="l"/>
                      <a:r>
                        <a:rPr lang="en-US" sz="2000" dirty="0">
                          <a:latin typeface="Roboto" panose="020B0604020202020204" charset="0"/>
                          <a:ea typeface="Roboto" panose="020B0604020202020204" charset="0"/>
                        </a:rPr>
                        <a:t>Hierarchical Clustering</a:t>
                      </a:r>
                    </a:p>
                  </a:txBody>
                  <a:tcPr anchor="ctr"/>
                </a:tc>
                <a:tc>
                  <a:txBody>
                    <a:bodyPr/>
                    <a:lstStyle/>
                    <a:p>
                      <a:pPr algn="ctr"/>
                      <a:r>
                        <a:rPr lang="en-US" sz="2000" dirty="0">
                          <a:latin typeface="Roboto" panose="020B0604020202020204" charset="0"/>
                          <a:ea typeface="Roboto" panose="020B0604020202020204" charset="0"/>
                        </a:rPr>
                        <a:t>0.50</a:t>
                      </a:r>
                    </a:p>
                  </a:txBody>
                  <a:tcPr anchor="ctr"/>
                </a:tc>
                <a:tc>
                  <a:txBody>
                    <a:bodyPr/>
                    <a:lstStyle/>
                    <a:p>
                      <a:pPr algn="ctr"/>
                      <a:r>
                        <a:rPr lang="en-US" sz="2000" dirty="0">
                          <a:latin typeface="Roboto" panose="020B0604020202020204" charset="0"/>
                          <a:ea typeface="Roboto" panose="020B0604020202020204" charset="0"/>
                        </a:rPr>
                        <a:t>4</a:t>
                      </a:r>
                    </a:p>
                  </a:txBody>
                  <a:tcPr anchor="ctr"/>
                </a:tc>
                <a:extLst>
                  <a:ext uri="{0D108BD9-81ED-4DB2-BD59-A6C34878D82A}">
                    <a16:rowId xmlns:a16="http://schemas.microsoft.com/office/drawing/2014/main" val="10002"/>
                  </a:ext>
                </a:extLst>
              </a:tr>
              <a:tr h="7468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Roboto" panose="020B0604020202020204" charset="0"/>
                          <a:ea typeface="Roboto" panose="020B0604020202020204" charset="0"/>
                        </a:rPr>
                        <a:t>Gaussian Mixture Model</a:t>
                      </a:r>
                    </a:p>
                  </a:txBody>
                  <a:tcPr anchor="ctr"/>
                </a:tc>
                <a:tc>
                  <a:txBody>
                    <a:bodyPr/>
                    <a:lstStyle/>
                    <a:p>
                      <a:pPr algn="ctr"/>
                      <a:r>
                        <a:rPr lang="en-US" sz="2000" dirty="0">
                          <a:latin typeface="Roboto" panose="020B0604020202020204" charset="0"/>
                          <a:ea typeface="Roboto" panose="020B0604020202020204" charset="0"/>
                        </a:rPr>
                        <a:t>0.49</a:t>
                      </a:r>
                    </a:p>
                  </a:txBody>
                  <a:tcPr anchor="ctr"/>
                </a:tc>
                <a:tc>
                  <a:txBody>
                    <a:bodyPr/>
                    <a:lstStyle/>
                    <a:p>
                      <a:pPr algn="ctr"/>
                      <a:r>
                        <a:rPr lang="en-US" sz="2000" dirty="0">
                          <a:latin typeface="Roboto" panose="020B0604020202020204" charset="0"/>
                          <a:ea typeface="Roboto" panose="020B0604020202020204" charset="0"/>
                        </a:rPr>
                        <a:t>4</a:t>
                      </a:r>
                    </a:p>
                  </a:txBody>
                  <a:tcPr anchor="ctr"/>
                </a:tc>
                <a:extLst>
                  <a:ext uri="{0D108BD9-81ED-4DB2-BD59-A6C34878D82A}">
                    <a16:rowId xmlns:a16="http://schemas.microsoft.com/office/drawing/2014/main" val="10003"/>
                  </a:ext>
                </a:extLst>
              </a:tr>
              <a:tr h="746857">
                <a:tc>
                  <a:txBody>
                    <a:bodyPr/>
                    <a:lstStyle/>
                    <a:p>
                      <a:pPr algn="l"/>
                      <a:r>
                        <a:rPr lang="en-US" sz="2000" dirty="0">
                          <a:latin typeface="Roboto" panose="020B0604020202020204" charset="0"/>
                          <a:ea typeface="Roboto" panose="020B0604020202020204" charset="0"/>
                        </a:rPr>
                        <a:t>DBSCAN Approach</a:t>
                      </a:r>
                    </a:p>
                  </a:txBody>
                  <a:tcPr anchor="ctr"/>
                </a:tc>
                <a:tc>
                  <a:txBody>
                    <a:bodyPr/>
                    <a:lstStyle/>
                    <a:p>
                      <a:pPr algn="ctr"/>
                      <a:r>
                        <a:rPr lang="en-US" sz="2000" dirty="0">
                          <a:latin typeface="Roboto" panose="020B0604020202020204" charset="0"/>
                          <a:ea typeface="Roboto" panose="020B0604020202020204" charset="0"/>
                        </a:rPr>
                        <a:t>0.74</a:t>
                      </a:r>
                    </a:p>
                  </a:txBody>
                  <a:tcPr anchor="ctr"/>
                </a:tc>
                <a:tc>
                  <a:txBody>
                    <a:bodyPr/>
                    <a:lstStyle/>
                    <a:p>
                      <a:pPr algn="ctr"/>
                      <a:r>
                        <a:rPr lang="en-US" sz="2000" dirty="0">
                          <a:latin typeface="Roboto" panose="020B0604020202020204" charset="0"/>
                          <a:ea typeface="Roboto" panose="020B0604020202020204" charset="0"/>
                        </a:rPr>
                        <a:t>2</a:t>
                      </a:r>
                    </a:p>
                  </a:txBody>
                  <a:tcPr anchor="ctr"/>
                </a:tc>
                <a:extLst>
                  <a:ext uri="{0D108BD9-81ED-4DB2-BD59-A6C34878D82A}">
                    <a16:rowId xmlns:a16="http://schemas.microsoft.com/office/drawing/2014/main" val="3948602303"/>
                  </a:ext>
                </a:extLst>
              </a:tr>
            </a:tbl>
          </a:graphicData>
        </a:graphic>
      </p:graphicFrame>
      <p:sp>
        <p:nvSpPr>
          <p:cNvPr id="9" name="Rectangle 8">
            <a:extLst>
              <a:ext uri="{FF2B5EF4-FFF2-40B4-BE49-F238E27FC236}">
                <a16:creationId xmlns:a16="http://schemas.microsoft.com/office/drawing/2014/main" id="{BD14DC81-9528-4753-B075-CA35A737684E}"/>
              </a:ext>
            </a:extLst>
          </p:cNvPr>
          <p:cNvSpPr/>
          <p:nvPr/>
        </p:nvSpPr>
        <p:spPr>
          <a:xfrm>
            <a:off x="6172199" y="6393139"/>
            <a:ext cx="7696200" cy="731561"/>
          </a:xfrm>
          <a:prstGeom prst="rect">
            <a:avLst/>
          </a:prstGeom>
          <a:noFill/>
          <a:ln w="38100">
            <a:solidFill>
              <a:srgbClr val="FF0000"/>
            </a:solidFill>
          </a:ln>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983922E6-9C57-4F69-BBF2-46457F3CDEF9}"/>
              </a:ext>
            </a:extLst>
          </p:cNvPr>
          <p:cNvSpPr txBox="1"/>
          <p:nvPr/>
        </p:nvSpPr>
        <p:spPr>
          <a:xfrm>
            <a:off x="3810000" y="1697484"/>
            <a:ext cx="12115800" cy="335476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Excluding DBSCAN, all the models have almost same score.</a:t>
            </a:r>
          </a:p>
          <a:p>
            <a:pPr marL="342900" indent="-342900">
              <a:lnSpc>
                <a:spcPct val="150000"/>
              </a:lnSpc>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None of the models perform well</a:t>
            </a:r>
          </a:p>
          <a:p>
            <a:pPr marL="342900" indent="-342900">
              <a:lnSpc>
                <a:spcPct val="150000"/>
              </a:lnSpc>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Although DBSCAN  model seems to have the highest silhouette score,  as it’s # of cluster is not correct, we ignore it’s accuracy</a:t>
            </a:r>
          </a:p>
          <a:p>
            <a:pPr marL="342900" indent="-342900">
              <a:lnSpc>
                <a:spcPct val="150000"/>
              </a:lnSpc>
              <a:buFont typeface="Arial" panose="020B0604020202020204" pitchFamily="34" charset="0"/>
              <a:buChar char="•"/>
            </a:pPr>
            <a:r>
              <a:rPr lang="en-US" sz="2400" dirty="0">
                <a:solidFill>
                  <a:schemeClr val="bg1"/>
                </a:solidFill>
                <a:latin typeface="Roboto" panose="020B0604020202020204" charset="0"/>
                <a:ea typeface="Roboto" panose="020B0604020202020204" charset="0"/>
              </a:rPr>
              <a:t>Based on given dataset, I prefer to move with K-means Clustering as it has the second highest silhouette score and correct cluster prediction</a:t>
            </a:r>
          </a:p>
        </p:txBody>
      </p:sp>
    </p:spTree>
    <p:extLst>
      <p:ext uri="{BB962C8B-B14F-4D97-AF65-F5344CB8AC3E}">
        <p14:creationId xmlns:p14="http://schemas.microsoft.com/office/powerpoint/2010/main" val="351774407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Comparing the Clusters</a:t>
            </a:r>
          </a:p>
        </p:txBody>
      </p:sp>
      <p:pic>
        <p:nvPicPr>
          <p:cNvPr id="5" name="Picture 4">
            <a:extLst>
              <a:ext uri="{FF2B5EF4-FFF2-40B4-BE49-F238E27FC236}">
                <a16:creationId xmlns:a16="http://schemas.microsoft.com/office/drawing/2014/main" id="{3136C526-D9B4-449E-ACBF-446EE9D37F7E}"/>
              </a:ext>
            </a:extLst>
          </p:cNvPr>
          <p:cNvPicPr>
            <a:picLocks noChangeAspect="1"/>
          </p:cNvPicPr>
          <p:nvPr/>
        </p:nvPicPr>
        <p:blipFill>
          <a:blip r:embed="rId4"/>
          <a:stretch>
            <a:fillRect/>
          </a:stretch>
        </p:blipFill>
        <p:spPr>
          <a:xfrm>
            <a:off x="5072062" y="2262569"/>
            <a:ext cx="4933950" cy="3552444"/>
          </a:xfrm>
          <a:prstGeom prst="rect">
            <a:avLst/>
          </a:prstGeom>
        </p:spPr>
      </p:pic>
      <p:pic>
        <p:nvPicPr>
          <p:cNvPr id="6" name="Picture 5">
            <a:extLst>
              <a:ext uri="{FF2B5EF4-FFF2-40B4-BE49-F238E27FC236}">
                <a16:creationId xmlns:a16="http://schemas.microsoft.com/office/drawing/2014/main" id="{9718AFB0-CAEB-4A6B-8D24-0BD4B6A22C06}"/>
              </a:ext>
            </a:extLst>
          </p:cNvPr>
          <p:cNvPicPr>
            <a:picLocks noChangeAspect="1"/>
          </p:cNvPicPr>
          <p:nvPr/>
        </p:nvPicPr>
        <p:blipFill>
          <a:blip r:embed="rId5"/>
          <a:stretch>
            <a:fillRect/>
          </a:stretch>
        </p:blipFill>
        <p:spPr>
          <a:xfrm>
            <a:off x="10591800" y="2262569"/>
            <a:ext cx="4933950" cy="3552444"/>
          </a:xfrm>
          <a:prstGeom prst="rect">
            <a:avLst/>
          </a:prstGeom>
        </p:spPr>
      </p:pic>
      <p:pic>
        <p:nvPicPr>
          <p:cNvPr id="7" name="Picture 6">
            <a:extLst>
              <a:ext uri="{FF2B5EF4-FFF2-40B4-BE49-F238E27FC236}">
                <a16:creationId xmlns:a16="http://schemas.microsoft.com/office/drawing/2014/main" id="{4C6B20A1-7C2F-4274-A8E8-D8D2E3502C33}"/>
              </a:ext>
            </a:extLst>
          </p:cNvPr>
          <p:cNvPicPr>
            <a:picLocks noChangeAspect="1"/>
          </p:cNvPicPr>
          <p:nvPr/>
        </p:nvPicPr>
        <p:blipFill>
          <a:blip r:embed="rId6"/>
          <a:stretch>
            <a:fillRect/>
          </a:stretch>
        </p:blipFill>
        <p:spPr>
          <a:xfrm>
            <a:off x="5072062" y="6360414"/>
            <a:ext cx="4933950" cy="3552444"/>
          </a:xfrm>
          <a:prstGeom prst="rect">
            <a:avLst/>
          </a:prstGeom>
        </p:spPr>
      </p:pic>
      <p:pic>
        <p:nvPicPr>
          <p:cNvPr id="12" name="Picture 11">
            <a:extLst>
              <a:ext uri="{FF2B5EF4-FFF2-40B4-BE49-F238E27FC236}">
                <a16:creationId xmlns:a16="http://schemas.microsoft.com/office/drawing/2014/main" id="{A55CA7B6-4552-42F5-B70F-D3EE8319E297}"/>
              </a:ext>
            </a:extLst>
          </p:cNvPr>
          <p:cNvPicPr>
            <a:picLocks noChangeAspect="1"/>
          </p:cNvPicPr>
          <p:nvPr/>
        </p:nvPicPr>
        <p:blipFill>
          <a:blip r:embed="rId7"/>
          <a:stretch>
            <a:fillRect/>
          </a:stretch>
        </p:blipFill>
        <p:spPr>
          <a:xfrm>
            <a:off x="10591800" y="6360414"/>
            <a:ext cx="4933950" cy="3552444"/>
          </a:xfrm>
          <a:prstGeom prst="rect">
            <a:avLst/>
          </a:prstGeom>
        </p:spPr>
      </p:pic>
    </p:spTree>
    <p:extLst>
      <p:ext uri="{BB962C8B-B14F-4D97-AF65-F5344CB8AC3E}">
        <p14:creationId xmlns:p14="http://schemas.microsoft.com/office/powerpoint/2010/main" val="1274367321"/>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Comparing the Clusters</a:t>
            </a:r>
          </a:p>
        </p:txBody>
      </p:sp>
      <p:grpSp>
        <p:nvGrpSpPr>
          <p:cNvPr id="14" name="Group 13">
            <a:extLst>
              <a:ext uri="{FF2B5EF4-FFF2-40B4-BE49-F238E27FC236}">
                <a16:creationId xmlns:a16="http://schemas.microsoft.com/office/drawing/2014/main" id="{0E11782A-5DF4-4F1C-ADA9-81032621B04D}"/>
              </a:ext>
            </a:extLst>
          </p:cNvPr>
          <p:cNvGrpSpPr/>
          <p:nvPr/>
        </p:nvGrpSpPr>
        <p:grpSpPr>
          <a:xfrm>
            <a:off x="4019550" y="5778465"/>
            <a:ext cx="8020050" cy="3403635"/>
            <a:chOff x="4038600" y="7120235"/>
            <a:chExt cx="7716311" cy="3166765"/>
          </a:xfrm>
        </p:grpSpPr>
        <p:pic>
          <p:nvPicPr>
            <p:cNvPr id="7" name="Picture 6">
              <a:extLst>
                <a:ext uri="{FF2B5EF4-FFF2-40B4-BE49-F238E27FC236}">
                  <a16:creationId xmlns:a16="http://schemas.microsoft.com/office/drawing/2014/main" id="{98566CF9-3D11-4800-BD33-4310AA0C9703}"/>
                </a:ext>
              </a:extLst>
            </p:cNvPr>
            <p:cNvPicPr>
              <a:picLocks noChangeAspect="1"/>
            </p:cNvPicPr>
            <p:nvPr/>
          </p:nvPicPr>
          <p:blipFill>
            <a:blip r:embed="rId4"/>
            <a:stretch>
              <a:fillRect/>
            </a:stretch>
          </p:blipFill>
          <p:spPr>
            <a:xfrm>
              <a:off x="4056011" y="7543800"/>
              <a:ext cx="7698900" cy="2743200"/>
            </a:xfrm>
            <a:prstGeom prst="rect">
              <a:avLst/>
            </a:prstGeom>
          </p:spPr>
        </p:pic>
        <p:sp>
          <p:nvSpPr>
            <p:cNvPr id="10" name="TextBox 9">
              <a:extLst>
                <a:ext uri="{FF2B5EF4-FFF2-40B4-BE49-F238E27FC236}">
                  <a16:creationId xmlns:a16="http://schemas.microsoft.com/office/drawing/2014/main" id="{9F40E49B-5385-42CA-8908-D2CE5D14C012}"/>
                </a:ext>
              </a:extLst>
            </p:cNvPr>
            <p:cNvSpPr txBox="1"/>
            <p:nvPr/>
          </p:nvSpPr>
          <p:spPr>
            <a:xfrm>
              <a:off x="4038600" y="7120235"/>
              <a:ext cx="1676400" cy="461665"/>
            </a:xfrm>
            <a:prstGeom prst="rect">
              <a:avLst/>
            </a:prstGeom>
            <a:noFill/>
          </p:spPr>
          <p:txBody>
            <a:bodyPr wrap="square" rtlCol="0">
              <a:spAutoFit/>
            </a:bodyPr>
            <a:lstStyle/>
            <a:p>
              <a:r>
                <a:rPr lang="en-US" sz="2400" dirty="0">
                  <a:solidFill>
                    <a:prstClr val="white"/>
                  </a:solidFill>
                  <a:latin typeface="Roboto" panose="020B0604020202020204" charset="0"/>
                  <a:ea typeface="Roboto" panose="020B0604020202020204" charset="0"/>
                </a:rPr>
                <a:t>Count</a:t>
              </a:r>
            </a:p>
          </p:txBody>
        </p:sp>
      </p:grpSp>
      <p:grpSp>
        <p:nvGrpSpPr>
          <p:cNvPr id="12" name="Group 11">
            <a:extLst>
              <a:ext uri="{FF2B5EF4-FFF2-40B4-BE49-F238E27FC236}">
                <a16:creationId xmlns:a16="http://schemas.microsoft.com/office/drawing/2014/main" id="{A1C014B9-88D9-42AF-85A8-1A6B59A9715D}"/>
              </a:ext>
            </a:extLst>
          </p:cNvPr>
          <p:cNvGrpSpPr/>
          <p:nvPr/>
        </p:nvGrpSpPr>
        <p:grpSpPr>
          <a:xfrm>
            <a:off x="4019550" y="1939647"/>
            <a:ext cx="8020050" cy="3356253"/>
            <a:chOff x="4080420" y="3768447"/>
            <a:chExt cx="7692634" cy="3203853"/>
          </a:xfrm>
        </p:grpSpPr>
        <p:pic>
          <p:nvPicPr>
            <p:cNvPr id="6" name="Picture 5">
              <a:extLst>
                <a:ext uri="{FF2B5EF4-FFF2-40B4-BE49-F238E27FC236}">
                  <a16:creationId xmlns:a16="http://schemas.microsoft.com/office/drawing/2014/main" id="{47AEDCE9-8519-42F7-AC49-6A21219DB171}"/>
                </a:ext>
              </a:extLst>
            </p:cNvPr>
            <p:cNvPicPr>
              <a:picLocks noChangeAspect="1"/>
            </p:cNvPicPr>
            <p:nvPr/>
          </p:nvPicPr>
          <p:blipFill>
            <a:blip r:embed="rId5"/>
            <a:stretch>
              <a:fillRect/>
            </a:stretch>
          </p:blipFill>
          <p:spPr>
            <a:xfrm>
              <a:off x="4080420" y="4229100"/>
              <a:ext cx="7692634" cy="2743200"/>
            </a:xfrm>
            <a:prstGeom prst="rect">
              <a:avLst/>
            </a:prstGeom>
          </p:spPr>
        </p:pic>
        <p:sp>
          <p:nvSpPr>
            <p:cNvPr id="11" name="TextBox 10">
              <a:extLst>
                <a:ext uri="{FF2B5EF4-FFF2-40B4-BE49-F238E27FC236}">
                  <a16:creationId xmlns:a16="http://schemas.microsoft.com/office/drawing/2014/main" id="{8FC474EA-02D9-4E50-B9AD-CA090DE50073}"/>
                </a:ext>
              </a:extLst>
            </p:cNvPr>
            <p:cNvSpPr txBox="1"/>
            <p:nvPr/>
          </p:nvSpPr>
          <p:spPr>
            <a:xfrm>
              <a:off x="4080420" y="3768447"/>
              <a:ext cx="1676400" cy="461665"/>
            </a:xfrm>
            <a:prstGeom prst="rect">
              <a:avLst/>
            </a:prstGeom>
            <a:noFill/>
          </p:spPr>
          <p:txBody>
            <a:bodyPr wrap="square" rtlCol="0">
              <a:spAutoFit/>
            </a:bodyPr>
            <a:lstStyle/>
            <a:p>
              <a:r>
                <a:rPr lang="en-US" sz="2400" dirty="0">
                  <a:solidFill>
                    <a:prstClr val="white"/>
                  </a:solidFill>
                  <a:latin typeface="Roboto" panose="020B0604020202020204" charset="0"/>
                  <a:ea typeface="Roboto" panose="020B0604020202020204" charset="0"/>
                </a:rPr>
                <a:t>Mean</a:t>
              </a:r>
            </a:p>
          </p:txBody>
        </p:sp>
      </p:grpSp>
    </p:spTree>
    <p:extLst>
      <p:ext uri="{BB962C8B-B14F-4D97-AF65-F5344CB8AC3E}">
        <p14:creationId xmlns:p14="http://schemas.microsoft.com/office/powerpoint/2010/main" val="74984438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Comparing the Clusters</a:t>
            </a:r>
          </a:p>
        </p:txBody>
      </p:sp>
      <p:sp>
        <p:nvSpPr>
          <p:cNvPr id="5" name="TextBox 4">
            <a:extLst>
              <a:ext uri="{FF2B5EF4-FFF2-40B4-BE49-F238E27FC236}">
                <a16:creationId xmlns:a16="http://schemas.microsoft.com/office/drawing/2014/main" id="{C4F309F0-4A74-4EA1-BC43-CB7DC166A384}"/>
              </a:ext>
            </a:extLst>
          </p:cNvPr>
          <p:cNvSpPr txBox="1"/>
          <p:nvPr/>
        </p:nvSpPr>
        <p:spPr>
          <a:xfrm>
            <a:off x="3810000" y="1502767"/>
            <a:ext cx="10210800" cy="3600986"/>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rPr>
              <a:t>Top cluster is Cluster 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oboto" panose="020B0604020202020204" charset="0"/>
                <a:ea typeface="Roboto" panose="020B0604020202020204" charset="0"/>
              </a:rPr>
              <a:t>It’s followed by Cluster 2 and  Cluster 0</a:t>
            </a:r>
            <a:endPar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rPr>
              <a:t>Bottom cluster is Cluster 3</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Roboto" panose="020B0604020202020204" charset="0"/>
                <a:ea typeface="Roboto" panose="020B0604020202020204" charset="0"/>
              </a:rPr>
              <a:t>2</a:t>
            </a:r>
            <a:r>
              <a:rPr lang="en-US" sz="2400" baseline="30000" dirty="0">
                <a:solidFill>
                  <a:prstClr val="white"/>
                </a:solidFill>
                <a:latin typeface="Roboto" panose="020B0604020202020204" charset="0"/>
                <a:ea typeface="Roboto" panose="020B0604020202020204" charset="0"/>
              </a:rPr>
              <a:t>nd</a:t>
            </a:r>
            <a:r>
              <a:rPr lang="en-US" sz="2400" dirty="0">
                <a:solidFill>
                  <a:prstClr val="white"/>
                </a:solidFill>
                <a:latin typeface="Roboto" panose="020B0604020202020204" charset="0"/>
                <a:ea typeface="Roboto" panose="020B0604020202020204" charset="0"/>
              </a:rPr>
              <a:t> and 3</a:t>
            </a:r>
            <a:r>
              <a:rPr lang="en-US" sz="2400" baseline="30000" dirty="0">
                <a:solidFill>
                  <a:prstClr val="white"/>
                </a:solidFill>
                <a:latin typeface="Roboto" panose="020B0604020202020204" charset="0"/>
                <a:ea typeface="Roboto" panose="020B0604020202020204" charset="0"/>
              </a:rPr>
              <a:t>rd</a:t>
            </a:r>
            <a:r>
              <a:rPr lang="en-US" sz="2400" dirty="0">
                <a:solidFill>
                  <a:prstClr val="white"/>
                </a:solidFill>
                <a:latin typeface="Roboto" panose="020B0604020202020204" charset="0"/>
                <a:ea typeface="Roboto" panose="020B0604020202020204" charset="0"/>
              </a:rPr>
              <a:t> segments are very close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rPr>
              <a:t># of Customers </a:t>
            </a:r>
            <a:r>
              <a:rPr lang="en-US" sz="2400" dirty="0">
                <a:solidFill>
                  <a:prstClr val="white"/>
                </a:solidFill>
                <a:latin typeface="Roboto" panose="020B0604020202020204" charset="0"/>
                <a:ea typeface="Roboto" panose="020B0604020202020204" charset="0"/>
              </a:rPr>
              <a:t>well balanced </a:t>
            </a:r>
            <a:endPar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white"/>
              </a:solidFill>
              <a:effectLst/>
              <a:uLnTx/>
              <a:uFillTx/>
              <a:latin typeface="Roboto" panose="020B0604020202020204" charset="0"/>
              <a:ea typeface="Roboto" panose="020B0604020202020204" charset="0"/>
              <a:cs typeface="+mn-cs"/>
            </a:endParaRPr>
          </a:p>
        </p:txBody>
      </p:sp>
      <p:graphicFrame>
        <p:nvGraphicFramePr>
          <p:cNvPr id="8" name="Table 8">
            <a:extLst>
              <a:ext uri="{FF2B5EF4-FFF2-40B4-BE49-F238E27FC236}">
                <a16:creationId xmlns:a16="http://schemas.microsoft.com/office/drawing/2014/main" id="{4DB6BFA0-0D19-4B55-B88B-BC7D6FCA488F}"/>
              </a:ext>
            </a:extLst>
          </p:cNvPr>
          <p:cNvGraphicFramePr>
            <a:graphicFrameLocks noGrp="1"/>
          </p:cNvGraphicFramePr>
          <p:nvPr>
            <p:extLst>
              <p:ext uri="{D42A27DB-BD31-4B8C-83A1-F6EECF244321}">
                <p14:modId xmlns:p14="http://schemas.microsoft.com/office/powerpoint/2010/main" val="2802796625"/>
              </p:ext>
            </p:extLst>
          </p:nvPr>
        </p:nvGraphicFramePr>
        <p:xfrm>
          <a:off x="3810000" y="4917851"/>
          <a:ext cx="13639801" cy="4492848"/>
        </p:xfrm>
        <a:graphic>
          <a:graphicData uri="http://schemas.openxmlformats.org/drawingml/2006/table">
            <a:tbl>
              <a:tblPr firstRow="1" bandRow="1">
                <a:tableStyleId>{5C22544A-7EE6-4342-B048-85BDC9FD1C3A}</a:tableStyleId>
              </a:tblPr>
              <a:tblGrid>
                <a:gridCol w="2148695">
                  <a:extLst>
                    <a:ext uri="{9D8B030D-6E8A-4147-A177-3AD203B41FA5}">
                      <a16:colId xmlns:a16="http://schemas.microsoft.com/office/drawing/2014/main" val="4190690546"/>
                    </a:ext>
                  </a:extLst>
                </a:gridCol>
                <a:gridCol w="1813707">
                  <a:extLst>
                    <a:ext uri="{9D8B030D-6E8A-4147-A177-3AD203B41FA5}">
                      <a16:colId xmlns:a16="http://schemas.microsoft.com/office/drawing/2014/main" val="1873931896"/>
                    </a:ext>
                  </a:extLst>
                </a:gridCol>
                <a:gridCol w="2209800">
                  <a:extLst>
                    <a:ext uri="{9D8B030D-6E8A-4147-A177-3AD203B41FA5}">
                      <a16:colId xmlns:a16="http://schemas.microsoft.com/office/drawing/2014/main" val="3821182080"/>
                    </a:ext>
                  </a:extLst>
                </a:gridCol>
                <a:gridCol w="2362200">
                  <a:extLst>
                    <a:ext uri="{9D8B030D-6E8A-4147-A177-3AD203B41FA5}">
                      <a16:colId xmlns:a16="http://schemas.microsoft.com/office/drawing/2014/main" val="1453442297"/>
                    </a:ext>
                  </a:extLst>
                </a:gridCol>
                <a:gridCol w="2590799">
                  <a:extLst>
                    <a:ext uri="{9D8B030D-6E8A-4147-A177-3AD203B41FA5}">
                      <a16:colId xmlns:a16="http://schemas.microsoft.com/office/drawing/2014/main" val="2138777769"/>
                    </a:ext>
                  </a:extLst>
                </a:gridCol>
                <a:gridCol w="2514600">
                  <a:extLst>
                    <a:ext uri="{9D8B030D-6E8A-4147-A177-3AD203B41FA5}">
                      <a16:colId xmlns:a16="http://schemas.microsoft.com/office/drawing/2014/main" val="1542611367"/>
                    </a:ext>
                  </a:extLst>
                </a:gridCol>
              </a:tblGrid>
              <a:tr h="1127704">
                <a:tc>
                  <a:txBody>
                    <a:bodyPr/>
                    <a:lstStyle/>
                    <a:p>
                      <a:r>
                        <a:rPr lang="en-US" sz="2400" dirty="0"/>
                        <a:t>Clusters</a:t>
                      </a:r>
                    </a:p>
                  </a:txBody>
                  <a:tcPr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rgbClr val="F7F4FA"/>
                          </a:solidFill>
                          <a:latin typeface="Roboto"/>
                          <a:ea typeface="+mn-ea"/>
                          <a:cs typeface="+mn-cs"/>
                        </a:rPr>
                        <a:t>#Of Customers</a:t>
                      </a:r>
                    </a:p>
                  </a:txBody>
                  <a:tcPr anchor="ctr">
                    <a:solidFill>
                      <a:srgbClr val="0070C0"/>
                    </a:solidFill>
                  </a:tcPr>
                </a:tc>
                <a:tc>
                  <a:txBody>
                    <a:bodyPr/>
                    <a:lstStyle/>
                    <a:p>
                      <a:pPr algn="ctr"/>
                      <a:r>
                        <a:rPr lang="en-US" sz="2000" b="1" kern="1200" dirty="0">
                          <a:solidFill>
                            <a:srgbClr val="F7F4FA"/>
                          </a:solidFill>
                          <a:latin typeface="Roboto"/>
                          <a:ea typeface="+mn-ea"/>
                          <a:cs typeface="+mn-cs"/>
                        </a:rPr>
                        <a:t>Quantity Mean</a:t>
                      </a:r>
                      <a:endParaRPr lang="en-US" sz="2000" dirty="0"/>
                    </a:p>
                  </a:txBody>
                  <a:tcPr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F7F4FA"/>
                          </a:solidFill>
                          <a:latin typeface="Roboto"/>
                          <a:ea typeface="+mn-ea"/>
                          <a:cs typeface="+mn-cs"/>
                        </a:rPr>
                        <a:t>UnitPrice</a:t>
                      </a:r>
                      <a:r>
                        <a:rPr lang="en-US" sz="2000" b="1" kern="1200" dirty="0">
                          <a:solidFill>
                            <a:srgbClr val="F7F4FA"/>
                          </a:solidFill>
                          <a:latin typeface="Roboto"/>
                          <a:ea typeface="+mn-ea"/>
                          <a:cs typeface="+mn-cs"/>
                        </a:rPr>
                        <a:t> Mean</a:t>
                      </a:r>
                    </a:p>
                  </a:txBody>
                  <a:tcPr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F7F4FA"/>
                          </a:solidFill>
                          <a:latin typeface="Roboto"/>
                          <a:ea typeface="+mn-ea"/>
                          <a:cs typeface="+mn-cs"/>
                        </a:rPr>
                        <a:t>OrderTotal</a:t>
                      </a:r>
                      <a:r>
                        <a:rPr lang="en-US" sz="2000" b="1" kern="1200" dirty="0">
                          <a:solidFill>
                            <a:srgbClr val="F7F4FA"/>
                          </a:solidFill>
                          <a:latin typeface="Roboto"/>
                          <a:ea typeface="+mn-ea"/>
                          <a:cs typeface="+mn-cs"/>
                        </a:rPr>
                        <a:t> Mean</a:t>
                      </a:r>
                    </a:p>
                  </a:txBody>
                  <a:tcPr anchor="ctr">
                    <a:solidFill>
                      <a:srgbClr val="0070C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err="1">
                          <a:solidFill>
                            <a:srgbClr val="F7F4FA"/>
                          </a:solidFill>
                          <a:latin typeface="Roboto"/>
                          <a:ea typeface="+mn-ea"/>
                          <a:cs typeface="+mn-cs"/>
                        </a:rPr>
                        <a:t>TotalNbOfOrder</a:t>
                      </a:r>
                      <a:r>
                        <a:rPr lang="en-US" sz="2000" b="1" kern="1200" dirty="0">
                          <a:solidFill>
                            <a:srgbClr val="F7F4FA"/>
                          </a:solidFill>
                          <a:latin typeface="Roboto"/>
                          <a:ea typeface="+mn-ea"/>
                          <a:cs typeface="+mn-cs"/>
                        </a:rPr>
                        <a:t> Mean</a:t>
                      </a:r>
                    </a:p>
                  </a:txBody>
                  <a:tcPr anchor="ctr">
                    <a:solidFill>
                      <a:srgbClr val="0070C0"/>
                    </a:solidFill>
                  </a:tcPr>
                </a:tc>
                <a:extLst>
                  <a:ext uri="{0D108BD9-81ED-4DB2-BD59-A6C34878D82A}">
                    <a16:rowId xmlns:a16="http://schemas.microsoft.com/office/drawing/2014/main" val="3372495408"/>
                  </a:ext>
                </a:extLst>
              </a:tr>
              <a:tr h="841286">
                <a:tc>
                  <a:txBody>
                    <a:bodyPr/>
                    <a:lstStyle/>
                    <a:p>
                      <a:pPr algn="l"/>
                      <a:r>
                        <a:rPr lang="en-US" sz="2000" dirty="0">
                          <a:latin typeface="Roboto" panose="020B0604020202020204" charset="0"/>
                          <a:ea typeface="Roboto" panose="020B0604020202020204" charset="0"/>
                        </a:rPr>
                        <a:t>Cluster 0</a:t>
                      </a:r>
                    </a:p>
                  </a:txBody>
                  <a:tcPr anchor="ctr">
                    <a:solidFill>
                      <a:schemeClr val="accent3"/>
                    </a:solidFill>
                  </a:tcPr>
                </a:tc>
                <a:tc>
                  <a:txBody>
                    <a:bodyPr/>
                    <a:lstStyle/>
                    <a:p>
                      <a:pPr algn="ctr"/>
                      <a:r>
                        <a:rPr lang="en-US" sz="2000" dirty="0">
                          <a:latin typeface="Roboto" panose="020B0604020202020204" charset="0"/>
                          <a:ea typeface="Roboto" panose="020B0604020202020204" charset="0"/>
                        </a:rPr>
                        <a:t>2631</a:t>
                      </a:r>
                    </a:p>
                  </a:txBody>
                  <a:tcPr anchor="ctr"/>
                </a:tc>
                <a:tc>
                  <a:txBody>
                    <a:bodyPr/>
                    <a:lstStyle/>
                    <a:p>
                      <a:pPr algn="ctr"/>
                      <a:r>
                        <a:rPr lang="en-US" sz="2000" dirty="0">
                          <a:latin typeface="Roboto" panose="020B0604020202020204" charset="0"/>
                          <a:ea typeface="Roboto" panose="020B0604020202020204" charset="0"/>
                        </a:rPr>
                        <a:t>7.1</a:t>
                      </a:r>
                    </a:p>
                  </a:txBody>
                  <a:tcPr anchor="ctr">
                    <a:solidFill>
                      <a:schemeClr val="accent3"/>
                    </a:solidFill>
                  </a:tcPr>
                </a:tc>
                <a:tc>
                  <a:txBody>
                    <a:bodyPr/>
                    <a:lstStyle/>
                    <a:p>
                      <a:pPr algn="ctr"/>
                      <a:r>
                        <a:rPr lang="en-US" sz="2000" dirty="0">
                          <a:latin typeface="Roboto" panose="020B0604020202020204" charset="0"/>
                          <a:ea typeface="Roboto" panose="020B0604020202020204" charset="0"/>
                        </a:rPr>
                        <a:t>2.8</a:t>
                      </a:r>
                    </a:p>
                  </a:txBody>
                  <a:tcPr anchor="ctr">
                    <a:solidFill>
                      <a:schemeClr val="accent3"/>
                    </a:solidFill>
                  </a:tcPr>
                </a:tc>
                <a:tc>
                  <a:txBody>
                    <a:bodyPr/>
                    <a:lstStyle/>
                    <a:p>
                      <a:pPr algn="ctr"/>
                      <a:r>
                        <a:rPr lang="en-US" sz="2000" dirty="0">
                          <a:latin typeface="Roboto" panose="020B0604020202020204" charset="0"/>
                          <a:ea typeface="Roboto" panose="020B0604020202020204" charset="0"/>
                        </a:rPr>
                        <a:t>12.5</a:t>
                      </a:r>
                    </a:p>
                  </a:txBody>
                  <a:tcPr anchor="ctr">
                    <a:solidFill>
                      <a:schemeClr val="accent3"/>
                    </a:solidFill>
                  </a:tcPr>
                </a:tc>
                <a:tc>
                  <a:txBody>
                    <a:bodyPr/>
                    <a:lstStyle/>
                    <a:p>
                      <a:pPr algn="ctr"/>
                      <a:r>
                        <a:rPr lang="en-US" sz="2000" dirty="0">
                          <a:latin typeface="Roboto" panose="020B0604020202020204" charset="0"/>
                          <a:ea typeface="Roboto" panose="020B0604020202020204" charset="0"/>
                        </a:rPr>
                        <a:t>5.2</a:t>
                      </a:r>
                    </a:p>
                  </a:txBody>
                  <a:tcPr anchor="ctr">
                    <a:solidFill>
                      <a:schemeClr val="accent3"/>
                    </a:solidFill>
                  </a:tcPr>
                </a:tc>
                <a:extLst>
                  <a:ext uri="{0D108BD9-81ED-4DB2-BD59-A6C34878D82A}">
                    <a16:rowId xmlns:a16="http://schemas.microsoft.com/office/drawing/2014/main" val="2466967420"/>
                  </a:ext>
                </a:extLst>
              </a:tr>
              <a:tr h="841286">
                <a:tc>
                  <a:txBody>
                    <a:bodyPr/>
                    <a:lstStyle/>
                    <a:p>
                      <a:pPr algn="l"/>
                      <a:r>
                        <a:rPr lang="en-US" sz="2000" dirty="0">
                          <a:latin typeface="Roboto" panose="020B0604020202020204" charset="0"/>
                          <a:ea typeface="Roboto" panose="020B0604020202020204" charset="0"/>
                        </a:rPr>
                        <a:t>Cluster 1</a:t>
                      </a:r>
                    </a:p>
                  </a:txBody>
                  <a:tcPr anchor="ctr">
                    <a:solidFill>
                      <a:schemeClr val="accent2"/>
                    </a:solidFill>
                  </a:tcPr>
                </a:tc>
                <a:tc>
                  <a:txBody>
                    <a:bodyPr/>
                    <a:lstStyle/>
                    <a:p>
                      <a:pPr algn="ctr"/>
                      <a:r>
                        <a:rPr lang="en-US" sz="2000" dirty="0">
                          <a:latin typeface="Roboto" panose="020B0604020202020204" charset="0"/>
                          <a:ea typeface="Roboto" panose="020B0604020202020204" charset="0"/>
                        </a:rPr>
                        <a:t>2325</a:t>
                      </a:r>
                    </a:p>
                  </a:txBody>
                  <a:tcPr anchor="ctr"/>
                </a:tc>
                <a:tc>
                  <a:txBody>
                    <a:bodyPr/>
                    <a:lstStyle/>
                    <a:p>
                      <a:pPr algn="ctr"/>
                      <a:r>
                        <a:rPr lang="en-US" sz="2000" dirty="0">
                          <a:latin typeface="Roboto" panose="020B0604020202020204" charset="0"/>
                          <a:ea typeface="Roboto" panose="020B0604020202020204" charset="0"/>
                        </a:rPr>
                        <a:t>18.3</a:t>
                      </a:r>
                    </a:p>
                  </a:txBody>
                  <a:tcPr anchor="ctr">
                    <a:solidFill>
                      <a:schemeClr val="accent2"/>
                    </a:solidFill>
                  </a:tcPr>
                </a:tc>
                <a:tc>
                  <a:txBody>
                    <a:bodyPr/>
                    <a:lstStyle/>
                    <a:p>
                      <a:pPr algn="ctr"/>
                      <a:r>
                        <a:rPr lang="en-US" sz="2000" dirty="0">
                          <a:latin typeface="Roboto" panose="020B0604020202020204" charset="0"/>
                          <a:ea typeface="Roboto" panose="020B0604020202020204" charset="0"/>
                        </a:rPr>
                        <a:t>2.9</a:t>
                      </a:r>
                    </a:p>
                  </a:txBody>
                  <a:tcPr anchor="ctr">
                    <a:solidFill>
                      <a:schemeClr val="accent2"/>
                    </a:solidFill>
                  </a:tcPr>
                </a:tc>
                <a:tc>
                  <a:txBody>
                    <a:bodyPr/>
                    <a:lstStyle/>
                    <a:p>
                      <a:pPr algn="ctr"/>
                      <a:r>
                        <a:rPr lang="en-US" sz="2000" dirty="0">
                          <a:latin typeface="Roboto" panose="020B0604020202020204" charset="0"/>
                          <a:ea typeface="Roboto" panose="020B0604020202020204" charset="0"/>
                        </a:rPr>
                        <a:t>30.5</a:t>
                      </a:r>
                    </a:p>
                  </a:txBody>
                  <a:tcPr anchor="ctr">
                    <a:solidFill>
                      <a:schemeClr val="accent2"/>
                    </a:solidFill>
                  </a:tcPr>
                </a:tc>
                <a:tc>
                  <a:txBody>
                    <a:bodyPr/>
                    <a:lstStyle/>
                    <a:p>
                      <a:pPr algn="ctr"/>
                      <a:r>
                        <a:rPr lang="en-US" sz="2000" dirty="0">
                          <a:latin typeface="Roboto" panose="020B0604020202020204" charset="0"/>
                          <a:ea typeface="Roboto" panose="020B0604020202020204" charset="0"/>
                        </a:rPr>
                        <a:t>5.2</a:t>
                      </a:r>
                    </a:p>
                  </a:txBody>
                  <a:tcPr anchor="ctr">
                    <a:solidFill>
                      <a:schemeClr val="accent2"/>
                    </a:solidFill>
                  </a:tcPr>
                </a:tc>
                <a:extLst>
                  <a:ext uri="{0D108BD9-81ED-4DB2-BD59-A6C34878D82A}">
                    <a16:rowId xmlns:a16="http://schemas.microsoft.com/office/drawing/2014/main" val="3005254824"/>
                  </a:ext>
                </a:extLst>
              </a:tr>
              <a:tr h="841286">
                <a:tc>
                  <a:txBody>
                    <a:bodyPr/>
                    <a:lstStyle/>
                    <a:p>
                      <a:pPr algn="l"/>
                      <a:r>
                        <a:rPr lang="en-US" sz="2000" dirty="0">
                          <a:latin typeface="Roboto" panose="020B0604020202020204" charset="0"/>
                          <a:ea typeface="Roboto" panose="020B0604020202020204" charset="0"/>
                        </a:rPr>
                        <a:t>Cluster 2</a:t>
                      </a:r>
                    </a:p>
                  </a:txBody>
                  <a:tcPr anchor="ctr">
                    <a:solidFill>
                      <a:schemeClr val="accent6"/>
                    </a:solidFill>
                  </a:tcPr>
                </a:tc>
                <a:tc>
                  <a:txBody>
                    <a:bodyPr/>
                    <a:lstStyle/>
                    <a:p>
                      <a:pPr algn="ctr"/>
                      <a:r>
                        <a:rPr lang="en-US" sz="2000" dirty="0">
                          <a:latin typeface="Roboto" panose="020B0604020202020204" charset="0"/>
                          <a:ea typeface="Roboto" panose="020B0604020202020204" charset="0"/>
                        </a:rPr>
                        <a:t>2283</a:t>
                      </a:r>
                    </a:p>
                  </a:txBody>
                  <a:tcPr anchor="ctr"/>
                </a:tc>
                <a:tc>
                  <a:txBody>
                    <a:bodyPr/>
                    <a:lstStyle/>
                    <a:p>
                      <a:pPr algn="ctr"/>
                      <a:r>
                        <a:rPr lang="en-US" sz="2000" dirty="0">
                          <a:latin typeface="Roboto" panose="020B0604020202020204" charset="0"/>
                          <a:ea typeface="Roboto" panose="020B0604020202020204" charset="0"/>
                        </a:rPr>
                        <a:t>10.0</a:t>
                      </a:r>
                    </a:p>
                  </a:txBody>
                  <a:tcPr anchor="ctr">
                    <a:solidFill>
                      <a:schemeClr val="accent6"/>
                    </a:solidFill>
                  </a:tcPr>
                </a:tc>
                <a:tc>
                  <a:txBody>
                    <a:bodyPr/>
                    <a:lstStyle/>
                    <a:p>
                      <a:pPr algn="ctr"/>
                      <a:r>
                        <a:rPr lang="en-US" sz="2000" dirty="0">
                          <a:latin typeface="Roboto" panose="020B0604020202020204" charset="0"/>
                          <a:ea typeface="Roboto" panose="020B0604020202020204" charset="0"/>
                        </a:rPr>
                        <a:t>2.8</a:t>
                      </a:r>
                    </a:p>
                  </a:txBody>
                  <a:tcPr anchor="ctr">
                    <a:solidFill>
                      <a:schemeClr val="bg1">
                        <a:lumMod val="50000"/>
                      </a:schemeClr>
                    </a:solidFill>
                  </a:tcPr>
                </a:tc>
                <a:tc>
                  <a:txBody>
                    <a:bodyPr/>
                    <a:lstStyle/>
                    <a:p>
                      <a:pPr algn="ctr"/>
                      <a:r>
                        <a:rPr lang="en-US" sz="2000" dirty="0">
                          <a:latin typeface="Roboto" panose="020B0604020202020204" charset="0"/>
                          <a:ea typeface="Roboto" panose="020B0604020202020204" charset="0"/>
                        </a:rPr>
                        <a:t>16.9</a:t>
                      </a:r>
                    </a:p>
                  </a:txBody>
                  <a:tcPr anchor="ctr">
                    <a:solidFill>
                      <a:schemeClr val="accent6"/>
                    </a:solidFill>
                  </a:tcPr>
                </a:tc>
                <a:tc>
                  <a:txBody>
                    <a:bodyPr/>
                    <a:lstStyle/>
                    <a:p>
                      <a:pPr algn="ctr"/>
                      <a:r>
                        <a:rPr lang="en-US" sz="2000" dirty="0">
                          <a:latin typeface="Roboto" panose="020B0604020202020204" charset="0"/>
                          <a:ea typeface="Roboto" panose="020B0604020202020204" charset="0"/>
                        </a:rPr>
                        <a:t>5.2</a:t>
                      </a:r>
                    </a:p>
                  </a:txBody>
                  <a:tcPr anchor="ctr">
                    <a:solidFill>
                      <a:schemeClr val="bg1">
                        <a:lumMod val="50000"/>
                      </a:schemeClr>
                    </a:solidFill>
                  </a:tcPr>
                </a:tc>
                <a:extLst>
                  <a:ext uri="{0D108BD9-81ED-4DB2-BD59-A6C34878D82A}">
                    <a16:rowId xmlns:a16="http://schemas.microsoft.com/office/drawing/2014/main" val="2204503906"/>
                  </a:ext>
                </a:extLst>
              </a:tr>
              <a:tr h="841286">
                <a:tc>
                  <a:txBody>
                    <a:bodyPr/>
                    <a:lstStyle/>
                    <a:p>
                      <a:pPr algn="l"/>
                      <a:r>
                        <a:rPr lang="en-US" sz="2000" dirty="0">
                          <a:latin typeface="Roboto" panose="020B0604020202020204" charset="0"/>
                          <a:ea typeface="Roboto" panose="020B0604020202020204" charset="0"/>
                        </a:rPr>
                        <a:t>Cluster 3</a:t>
                      </a:r>
                    </a:p>
                  </a:txBody>
                  <a:tcPr anchor="ctr">
                    <a:solidFill>
                      <a:schemeClr val="bg1">
                        <a:lumMod val="50000"/>
                      </a:schemeClr>
                    </a:solidFill>
                  </a:tcPr>
                </a:tc>
                <a:tc>
                  <a:txBody>
                    <a:bodyPr/>
                    <a:lstStyle/>
                    <a:p>
                      <a:pPr algn="ctr"/>
                      <a:r>
                        <a:rPr lang="en-US" sz="2000" dirty="0">
                          <a:latin typeface="Roboto" panose="020B0604020202020204" charset="0"/>
                          <a:ea typeface="Roboto" panose="020B0604020202020204" charset="0"/>
                        </a:rPr>
                        <a:t>2761</a:t>
                      </a:r>
                    </a:p>
                  </a:txBody>
                  <a:tcPr anchor="ctr"/>
                </a:tc>
                <a:tc>
                  <a:txBody>
                    <a:bodyPr/>
                    <a:lstStyle/>
                    <a:p>
                      <a:pPr algn="ctr"/>
                      <a:r>
                        <a:rPr lang="en-US" sz="2000" dirty="0">
                          <a:latin typeface="Roboto" panose="020B0604020202020204" charset="0"/>
                          <a:ea typeface="Roboto" panose="020B0604020202020204" charset="0"/>
                        </a:rPr>
                        <a:t>5.7</a:t>
                      </a:r>
                    </a:p>
                  </a:txBody>
                  <a:tcPr anchor="ctr">
                    <a:solidFill>
                      <a:schemeClr val="bg1">
                        <a:lumMod val="50000"/>
                      </a:schemeClr>
                    </a:solidFill>
                  </a:tcPr>
                </a:tc>
                <a:tc>
                  <a:txBody>
                    <a:bodyPr/>
                    <a:lstStyle/>
                    <a:p>
                      <a:pPr algn="ctr"/>
                      <a:r>
                        <a:rPr lang="en-US" sz="2000" dirty="0">
                          <a:latin typeface="Roboto" panose="020B0604020202020204" charset="0"/>
                          <a:ea typeface="Roboto" panose="020B0604020202020204" charset="0"/>
                        </a:rPr>
                        <a:t>2.9</a:t>
                      </a:r>
                    </a:p>
                  </a:txBody>
                  <a:tcPr anchor="ctr">
                    <a:solidFill>
                      <a:schemeClr val="accent6"/>
                    </a:solidFill>
                  </a:tcPr>
                </a:tc>
                <a:tc>
                  <a:txBody>
                    <a:bodyPr/>
                    <a:lstStyle/>
                    <a:p>
                      <a:pPr algn="ctr"/>
                      <a:r>
                        <a:rPr lang="en-US" sz="2000" dirty="0">
                          <a:latin typeface="Roboto" panose="020B0604020202020204" charset="0"/>
                          <a:ea typeface="Roboto" panose="020B0604020202020204" charset="0"/>
                        </a:rPr>
                        <a:t>9.9</a:t>
                      </a:r>
                    </a:p>
                  </a:txBody>
                  <a:tcPr anchor="ctr">
                    <a:solidFill>
                      <a:schemeClr val="bg1">
                        <a:lumMod val="50000"/>
                      </a:schemeClr>
                    </a:solidFill>
                  </a:tcPr>
                </a:tc>
                <a:tc>
                  <a:txBody>
                    <a:bodyPr/>
                    <a:lstStyle/>
                    <a:p>
                      <a:pPr algn="ctr"/>
                      <a:r>
                        <a:rPr lang="en-US" sz="2000" dirty="0">
                          <a:latin typeface="Roboto" panose="020B0604020202020204" charset="0"/>
                          <a:ea typeface="Roboto" panose="020B0604020202020204" charset="0"/>
                        </a:rPr>
                        <a:t>5.2</a:t>
                      </a:r>
                    </a:p>
                  </a:txBody>
                  <a:tcPr anchor="ctr">
                    <a:solidFill>
                      <a:schemeClr val="accent6"/>
                    </a:solidFill>
                  </a:tcPr>
                </a:tc>
                <a:extLst>
                  <a:ext uri="{0D108BD9-81ED-4DB2-BD59-A6C34878D82A}">
                    <a16:rowId xmlns:a16="http://schemas.microsoft.com/office/drawing/2014/main" val="2120675403"/>
                  </a:ext>
                </a:extLst>
              </a:tr>
            </a:tbl>
          </a:graphicData>
        </a:graphic>
      </p:graphicFrame>
      <p:graphicFrame>
        <p:nvGraphicFramePr>
          <p:cNvPr id="9" name="Table 9">
            <a:extLst>
              <a:ext uri="{FF2B5EF4-FFF2-40B4-BE49-F238E27FC236}">
                <a16:creationId xmlns:a16="http://schemas.microsoft.com/office/drawing/2014/main" id="{F4D7EF51-1205-419F-A637-CB93BE7B2CF3}"/>
              </a:ext>
            </a:extLst>
          </p:cNvPr>
          <p:cNvGraphicFramePr>
            <a:graphicFrameLocks noGrp="1"/>
          </p:cNvGraphicFramePr>
          <p:nvPr>
            <p:extLst>
              <p:ext uri="{D42A27DB-BD31-4B8C-83A1-F6EECF244321}">
                <p14:modId xmlns:p14="http://schemas.microsoft.com/office/powerpoint/2010/main" val="2892325247"/>
              </p:ext>
            </p:extLst>
          </p:nvPr>
        </p:nvGraphicFramePr>
        <p:xfrm>
          <a:off x="14955762" y="1802950"/>
          <a:ext cx="2494038" cy="1857740"/>
        </p:xfrm>
        <a:graphic>
          <a:graphicData uri="http://schemas.openxmlformats.org/drawingml/2006/table">
            <a:tbl>
              <a:tblPr firstRow="1" bandRow="1">
                <a:tableStyleId>{5C22544A-7EE6-4342-B048-85BDC9FD1C3A}</a:tableStyleId>
              </a:tblPr>
              <a:tblGrid>
                <a:gridCol w="2494038">
                  <a:extLst>
                    <a:ext uri="{9D8B030D-6E8A-4147-A177-3AD203B41FA5}">
                      <a16:colId xmlns:a16="http://schemas.microsoft.com/office/drawing/2014/main" val="822645890"/>
                    </a:ext>
                  </a:extLst>
                </a:gridCol>
              </a:tblGrid>
              <a:tr h="464435">
                <a:tc>
                  <a:txBody>
                    <a:bodyPr/>
                    <a:lstStyle/>
                    <a:p>
                      <a:r>
                        <a:rPr lang="en-US" sz="2000" b="1" dirty="0">
                          <a:solidFill>
                            <a:schemeClr val="bg1"/>
                          </a:solidFill>
                          <a:latin typeface="Roboto" panose="020B0604020202020204" charset="0"/>
                          <a:ea typeface="Roboto" panose="020B0604020202020204" charset="0"/>
                        </a:rPr>
                        <a:t>Top Segment</a:t>
                      </a:r>
                    </a:p>
                  </a:txBody>
                  <a:tcPr>
                    <a:solidFill>
                      <a:schemeClr val="accent2"/>
                    </a:solidFill>
                  </a:tcPr>
                </a:tc>
                <a:extLst>
                  <a:ext uri="{0D108BD9-81ED-4DB2-BD59-A6C34878D82A}">
                    <a16:rowId xmlns:a16="http://schemas.microsoft.com/office/drawing/2014/main" val="4174582002"/>
                  </a:ext>
                </a:extLst>
              </a:tr>
              <a:tr h="464435">
                <a:tc>
                  <a:txBody>
                    <a:bodyPr/>
                    <a:lstStyle/>
                    <a:p>
                      <a:r>
                        <a:rPr lang="en-US" sz="2000" b="1" dirty="0">
                          <a:solidFill>
                            <a:schemeClr val="bg1"/>
                          </a:solidFill>
                          <a:latin typeface="Roboto" panose="020B0604020202020204" charset="0"/>
                          <a:ea typeface="Roboto" panose="020B0604020202020204" charset="0"/>
                        </a:rPr>
                        <a:t>2</a:t>
                      </a:r>
                      <a:r>
                        <a:rPr lang="en-US" sz="2000" b="1" baseline="30000" dirty="0">
                          <a:solidFill>
                            <a:schemeClr val="bg1"/>
                          </a:solidFill>
                          <a:latin typeface="Roboto" panose="020B0604020202020204" charset="0"/>
                          <a:ea typeface="Roboto" panose="020B0604020202020204" charset="0"/>
                        </a:rPr>
                        <a:t>nd</a:t>
                      </a:r>
                      <a:r>
                        <a:rPr lang="en-US" sz="2000" b="1" dirty="0">
                          <a:solidFill>
                            <a:schemeClr val="bg1"/>
                          </a:solidFill>
                          <a:latin typeface="Roboto" panose="020B0604020202020204" charset="0"/>
                          <a:ea typeface="Roboto" panose="020B0604020202020204" charset="0"/>
                        </a:rPr>
                        <a:t> Segment</a:t>
                      </a:r>
                    </a:p>
                  </a:txBody>
                  <a:tcPr>
                    <a:solidFill>
                      <a:schemeClr val="accent6"/>
                    </a:solidFill>
                  </a:tcPr>
                </a:tc>
                <a:extLst>
                  <a:ext uri="{0D108BD9-81ED-4DB2-BD59-A6C34878D82A}">
                    <a16:rowId xmlns:a16="http://schemas.microsoft.com/office/drawing/2014/main" val="1166147665"/>
                  </a:ext>
                </a:extLst>
              </a:tr>
              <a:tr h="464435">
                <a:tc>
                  <a:txBody>
                    <a:bodyPr/>
                    <a:lstStyle/>
                    <a:p>
                      <a:r>
                        <a:rPr lang="en-US" sz="2000" b="1" dirty="0">
                          <a:solidFill>
                            <a:schemeClr val="bg1"/>
                          </a:solidFill>
                          <a:latin typeface="Roboto" panose="020B0604020202020204" charset="0"/>
                          <a:ea typeface="Roboto" panose="020B0604020202020204" charset="0"/>
                        </a:rPr>
                        <a:t>3</a:t>
                      </a:r>
                      <a:r>
                        <a:rPr lang="en-US" sz="2000" b="1" baseline="30000" dirty="0">
                          <a:solidFill>
                            <a:schemeClr val="bg1"/>
                          </a:solidFill>
                          <a:latin typeface="Roboto" panose="020B0604020202020204" charset="0"/>
                          <a:ea typeface="Roboto" panose="020B0604020202020204" charset="0"/>
                        </a:rPr>
                        <a:t>rd</a:t>
                      </a:r>
                      <a:r>
                        <a:rPr lang="en-US" sz="2000" b="1" dirty="0">
                          <a:solidFill>
                            <a:schemeClr val="bg1"/>
                          </a:solidFill>
                          <a:latin typeface="Roboto" panose="020B0604020202020204" charset="0"/>
                          <a:ea typeface="Roboto" panose="020B0604020202020204" charset="0"/>
                        </a:rPr>
                        <a:t> Segment</a:t>
                      </a:r>
                    </a:p>
                  </a:txBody>
                  <a:tcPr>
                    <a:solidFill>
                      <a:schemeClr val="accent3"/>
                    </a:solidFill>
                  </a:tcPr>
                </a:tc>
                <a:extLst>
                  <a:ext uri="{0D108BD9-81ED-4DB2-BD59-A6C34878D82A}">
                    <a16:rowId xmlns:a16="http://schemas.microsoft.com/office/drawing/2014/main" val="1476039004"/>
                  </a:ext>
                </a:extLst>
              </a:tr>
              <a:tr h="464435">
                <a:tc>
                  <a:txBody>
                    <a:bodyPr/>
                    <a:lstStyle/>
                    <a:p>
                      <a:r>
                        <a:rPr lang="en-US" sz="2000" b="1" dirty="0">
                          <a:solidFill>
                            <a:schemeClr val="bg1"/>
                          </a:solidFill>
                          <a:latin typeface="Roboto" panose="020B0604020202020204" charset="0"/>
                          <a:ea typeface="Roboto" panose="020B0604020202020204" charset="0"/>
                        </a:rPr>
                        <a:t>Bottom Segment</a:t>
                      </a:r>
                    </a:p>
                  </a:txBody>
                  <a:tcPr>
                    <a:solidFill>
                      <a:schemeClr val="bg1">
                        <a:lumMod val="50000"/>
                      </a:schemeClr>
                    </a:solidFill>
                  </a:tcPr>
                </a:tc>
                <a:extLst>
                  <a:ext uri="{0D108BD9-81ED-4DB2-BD59-A6C34878D82A}">
                    <a16:rowId xmlns:a16="http://schemas.microsoft.com/office/drawing/2014/main" val="3493242088"/>
                  </a:ext>
                </a:extLst>
              </a:tr>
            </a:tbl>
          </a:graphicData>
        </a:graphic>
      </p:graphicFrame>
    </p:spTree>
    <p:extLst>
      <p:ext uri="{BB962C8B-B14F-4D97-AF65-F5344CB8AC3E}">
        <p14:creationId xmlns:p14="http://schemas.microsoft.com/office/powerpoint/2010/main" val="2119552242"/>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lang="en-US" sz="4400" dirty="0">
                <a:solidFill>
                  <a:srgbClr val="F7F4FA"/>
                </a:solidFill>
                <a:latin typeface="Aileron Heavy"/>
              </a:rPr>
              <a:t>Customer Segmentation</a:t>
            </a:r>
            <a:endParaRPr kumimoji="0" lang="en-US" sz="4400" b="0" i="0" u="none" strike="noStrike" kern="1200" cap="none" spc="0" normalizeH="0" baseline="0" noProof="0" dirty="0">
              <a:ln>
                <a:noFill/>
              </a:ln>
              <a:solidFill>
                <a:srgbClr val="F7F4FA"/>
              </a:solidFill>
              <a:effectLst/>
              <a:uLnTx/>
              <a:uFillTx/>
              <a:latin typeface="Aileron Heavy"/>
              <a:ea typeface="+mn-ea"/>
              <a:cs typeface="+mn-cs"/>
            </a:endParaRPr>
          </a:p>
        </p:txBody>
      </p:sp>
      <p:grpSp>
        <p:nvGrpSpPr>
          <p:cNvPr id="18" name="Group 17">
            <a:extLst>
              <a:ext uri="{FF2B5EF4-FFF2-40B4-BE49-F238E27FC236}">
                <a16:creationId xmlns:a16="http://schemas.microsoft.com/office/drawing/2014/main" id="{0C00D251-CCF2-4F3F-B6F0-47F9C45490D1}"/>
              </a:ext>
            </a:extLst>
          </p:cNvPr>
          <p:cNvGrpSpPr/>
          <p:nvPr/>
        </p:nvGrpSpPr>
        <p:grpSpPr>
          <a:xfrm>
            <a:off x="5029200" y="2564099"/>
            <a:ext cx="10439400" cy="6922801"/>
            <a:chOff x="5562600" y="2945099"/>
            <a:chExt cx="9144000" cy="6006374"/>
          </a:xfrm>
        </p:grpSpPr>
        <p:pic>
          <p:nvPicPr>
            <p:cNvPr id="5" name="Picture 4" descr="A close up of a card&#10;&#10;Description automatically generated">
              <a:extLst>
                <a:ext uri="{FF2B5EF4-FFF2-40B4-BE49-F238E27FC236}">
                  <a16:creationId xmlns:a16="http://schemas.microsoft.com/office/drawing/2014/main" id="{ADB1962F-73FE-4564-B124-E87D9983F984}"/>
                </a:ext>
              </a:extLst>
            </p:cNvPr>
            <p:cNvPicPr>
              <a:picLocks noChangeAspect="1"/>
            </p:cNvPicPr>
            <p:nvPr/>
          </p:nvPicPr>
          <p:blipFill rotWithShape="1">
            <a:blip r:embed="rId4">
              <a:extLst>
                <a:ext uri="{28A0092B-C50C-407E-A947-70E740481C1C}">
                  <a14:useLocalDpi xmlns:a14="http://schemas.microsoft.com/office/drawing/2010/main" val="0"/>
                </a:ext>
              </a:extLst>
            </a:blip>
            <a:srcRect t="13334" b="20980"/>
            <a:stretch/>
          </p:blipFill>
          <p:spPr>
            <a:xfrm>
              <a:off x="5562600" y="2945099"/>
              <a:ext cx="9144000" cy="6006374"/>
            </a:xfrm>
            <a:prstGeom prst="rect">
              <a:avLst/>
            </a:prstGeom>
          </p:spPr>
        </p:pic>
        <p:sp>
          <p:nvSpPr>
            <p:cNvPr id="8" name="Flowchart: Alternate Process 7">
              <a:extLst>
                <a:ext uri="{FF2B5EF4-FFF2-40B4-BE49-F238E27FC236}">
                  <a16:creationId xmlns:a16="http://schemas.microsoft.com/office/drawing/2014/main" id="{D9F012E2-543C-4CFF-9A92-825ED2D325CC}"/>
                </a:ext>
              </a:extLst>
            </p:cNvPr>
            <p:cNvSpPr/>
            <p:nvPr/>
          </p:nvSpPr>
          <p:spPr>
            <a:xfrm>
              <a:off x="9448800" y="3162300"/>
              <a:ext cx="2895600" cy="86868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latin typeface="Roboto" panose="020B0604020202020204" charset="0"/>
                  <a:ea typeface="Roboto" panose="020B0604020202020204" charset="0"/>
                </a:rPr>
                <a:t>Cluster 1</a:t>
              </a:r>
            </a:p>
            <a:p>
              <a:pPr algn="ctr"/>
              <a:r>
                <a:rPr lang="en-US" sz="2400" dirty="0">
                  <a:solidFill>
                    <a:schemeClr val="tx1"/>
                  </a:solidFill>
                  <a:latin typeface="Roboto" panose="020B0604020202020204" charset="0"/>
                  <a:ea typeface="Roboto" panose="020B0604020202020204" charset="0"/>
                </a:rPr>
                <a:t>Platinum</a:t>
              </a:r>
            </a:p>
          </p:txBody>
        </p:sp>
        <p:sp>
          <p:nvSpPr>
            <p:cNvPr id="11" name="Flowchart: Alternate Process 10">
              <a:extLst>
                <a:ext uri="{FF2B5EF4-FFF2-40B4-BE49-F238E27FC236}">
                  <a16:creationId xmlns:a16="http://schemas.microsoft.com/office/drawing/2014/main" id="{1A592C43-5CEB-4798-9AC9-4C24E0093816}"/>
                </a:ext>
              </a:extLst>
            </p:cNvPr>
            <p:cNvSpPr/>
            <p:nvPr/>
          </p:nvSpPr>
          <p:spPr>
            <a:xfrm>
              <a:off x="10058400" y="4274820"/>
              <a:ext cx="2895600" cy="868680"/>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latin typeface="Roboto" panose="020B0604020202020204" charset="0"/>
                  <a:ea typeface="Roboto" panose="020B0604020202020204" charset="0"/>
                </a:rPr>
                <a:t>Cluster 2</a:t>
              </a:r>
            </a:p>
            <a:p>
              <a:pPr algn="ctr"/>
              <a:r>
                <a:rPr lang="en-US" sz="2400" dirty="0">
                  <a:solidFill>
                    <a:schemeClr val="tx1"/>
                  </a:solidFill>
                  <a:latin typeface="Roboto" panose="020B0604020202020204" charset="0"/>
                  <a:ea typeface="Roboto" panose="020B0604020202020204" charset="0"/>
                </a:rPr>
                <a:t>Gold</a:t>
              </a:r>
            </a:p>
          </p:txBody>
        </p:sp>
        <p:sp>
          <p:nvSpPr>
            <p:cNvPr id="14" name="Flowchart: Alternate Process 13">
              <a:extLst>
                <a:ext uri="{FF2B5EF4-FFF2-40B4-BE49-F238E27FC236}">
                  <a16:creationId xmlns:a16="http://schemas.microsoft.com/office/drawing/2014/main" id="{DC918D5F-5A13-49FA-A8B7-838FF5C5D93D}"/>
                </a:ext>
              </a:extLst>
            </p:cNvPr>
            <p:cNvSpPr/>
            <p:nvPr/>
          </p:nvSpPr>
          <p:spPr>
            <a:xfrm>
              <a:off x="10902162" y="5382059"/>
              <a:ext cx="2895600" cy="868680"/>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latin typeface="Roboto" panose="020B0604020202020204" charset="0"/>
                  <a:ea typeface="Roboto" panose="020B0604020202020204" charset="0"/>
                </a:rPr>
                <a:t>Cluster 0</a:t>
              </a:r>
            </a:p>
            <a:p>
              <a:pPr algn="ctr"/>
              <a:r>
                <a:rPr lang="en-US" sz="2400" dirty="0">
                  <a:solidFill>
                    <a:schemeClr val="tx1"/>
                  </a:solidFill>
                  <a:latin typeface="Roboto" panose="020B0604020202020204" charset="0"/>
                  <a:ea typeface="Roboto" panose="020B0604020202020204" charset="0"/>
                </a:rPr>
                <a:t>Silver</a:t>
              </a:r>
            </a:p>
          </p:txBody>
        </p:sp>
        <p:sp>
          <p:nvSpPr>
            <p:cNvPr id="16" name="Flowchart: Alternate Process 15">
              <a:extLst>
                <a:ext uri="{FF2B5EF4-FFF2-40B4-BE49-F238E27FC236}">
                  <a16:creationId xmlns:a16="http://schemas.microsoft.com/office/drawing/2014/main" id="{60EFFFA4-87FB-4F60-8F80-5BFA4F3E4E4A}"/>
                </a:ext>
              </a:extLst>
            </p:cNvPr>
            <p:cNvSpPr/>
            <p:nvPr/>
          </p:nvSpPr>
          <p:spPr>
            <a:xfrm>
              <a:off x="11506200" y="6484620"/>
              <a:ext cx="2895600" cy="868680"/>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latin typeface="Roboto" panose="020B0604020202020204" charset="0"/>
                  <a:ea typeface="Roboto" panose="020B0604020202020204" charset="0"/>
                </a:rPr>
                <a:t>Cluster 3</a:t>
              </a:r>
            </a:p>
            <a:p>
              <a:pPr algn="ctr"/>
              <a:r>
                <a:rPr lang="en-US" sz="2400" dirty="0">
                  <a:solidFill>
                    <a:schemeClr val="tx1"/>
                  </a:solidFill>
                  <a:latin typeface="Roboto" panose="020B0604020202020204" charset="0"/>
                  <a:ea typeface="Roboto" panose="020B0604020202020204" charset="0"/>
                </a:rPr>
                <a:t>Bronze</a:t>
              </a:r>
            </a:p>
          </p:txBody>
        </p:sp>
      </p:grpSp>
      <p:sp>
        <p:nvSpPr>
          <p:cNvPr id="10" name="Flowchart: Manual Operation 9">
            <a:extLst>
              <a:ext uri="{FF2B5EF4-FFF2-40B4-BE49-F238E27FC236}">
                <a16:creationId xmlns:a16="http://schemas.microsoft.com/office/drawing/2014/main" id="{D35FD8D4-D88F-4C5E-8244-CDB604C152A6}"/>
              </a:ext>
            </a:extLst>
          </p:cNvPr>
          <p:cNvSpPr/>
          <p:nvPr/>
        </p:nvSpPr>
        <p:spPr>
          <a:xfrm rot="12540000">
            <a:off x="6158993" y="5581279"/>
            <a:ext cx="1225250" cy="868094"/>
          </a:xfrm>
          <a:prstGeom prst="flowChartManualOperation">
            <a:avLst/>
          </a:prstGeom>
          <a:solidFill>
            <a:schemeClr val="accent3"/>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b="1" dirty="0">
              <a:latin typeface="Roboto" panose="020B0604020202020204" charset="0"/>
              <a:ea typeface="Roboto" panose="020B0604020202020204" charset="0"/>
            </a:endParaRPr>
          </a:p>
        </p:txBody>
      </p:sp>
      <p:sp>
        <p:nvSpPr>
          <p:cNvPr id="13" name="Flowchart: Manual Operation 12">
            <a:extLst>
              <a:ext uri="{FF2B5EF4-FFF2-40B4-BE49-F238E27FC236}">
                <a16:creationId xmlns:a16="http://schemas.microsoft.com/office/drawing/2014/main" id="{95009746-F7BC-402D-B44F-E4F8CD5FC23E}"/>
              </a:ext>
            </a:extLst>
          </p:cNvPr>
          <p:cNvSpPr/>
          <p:nvPr/>
        </p:nvSpPr>
        <p:spPr>
          <a:xfrm rot="12701572">
            <a:off x="5361036" y="6636903"/>
            <a:ext cx="1290259" cy="868094"/>
          </a:xfrm>
          <a:prstGeom prst="flowChartManualOperation">
            <a:avLst/>
          </a:prstGeom>
          <a:solidFill>
            <a:schemeClr val="accent5"/>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b="1" dirty="0">
              <a:latin typeface="Roboto" panose="020B0604020202020204" charset="0"/>
              <a:ea typeface="Roboto" panose="020B0604020202020204" charset="0"/>
            </a:endParaRPr>
          </a:p>
        </p:txBody>
      </p:sp>
      <p:sp>
        <p:nvSpPr>
          <p:cNvPr id="19" name="Flowchart: Manual Operation 18">
            <a:extLst>
              <a:ext uri="{FF2B5EF4-FFF2-40B4-BE49-F238E27FC236}">
                <a16:creationId xmlns:a16="http://schemas.microsoft.com/office/drawing/2014/main" id="{25953F93-894F-4CE2-8AA2-D01EFCFBCCCB}"/>
              </a:ext>
            </a:extLst>
          </p:cNvPr>
          <p:cNvSpPr/>
          <p:nvPr/>
        </p:nvSpPr>
        <p:spPr>
          <a:xfrm rot="12243472">
            <a:off x="6954359" y="4483805"/>
            <a:ext cx="1230152" cy="868094"/>
          </a:xfrm>
          <a:prstGeom prst="flowChartManualOperation">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b="1" dirty="0">
              <a:latin typeface="Roboto" panose="020B0604020202020204" charset="0"/>
              <a:ea typeface="Roboto" panose="020B0604020202020204" charset="0"/>
            </a:endParaRPr>
          </a:p>
        </p:txBody>
      </p:sp>
      <p:sp>
        <p:nvSpPr>
          <p:cNvPr id="21" name="Flowchart: Manual Operation 20">
            <a:extLst>
              <a:ext uri="{FF2B5EF4-FFF2-40B4-BE49-F238E27FC236}">
                <a16:creationId xmlns:a16="http://schemas.microsoft.com/office/drawing/2014/main" id="{805C96A8-597F-4173-958E-25C3210F3089}"/>
              </a:ext>
            </a:extLst>
          </p:cNvPr>
          <p:cNvSpPr/>
          <p:nvPr/>
        </p:nvSpPr>
        <p:spPr>
          <a:xfrm rot="12012422">
            <a:off x="7788320" y="3475607"/>
            <a:ext cx="896421" cy="656328"/>
          </a:xfrm>
          <a:prstGeom prst="flowChartManualOperation">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b="1" dirty="0">
              <a:solidFill>
                <a:schemeClr val="bg1"/>
              </a:solidFill>
              <a:latin typeface="Roboto" panose="020B0604020202020204" charset="0"/>
              <a:ea typeface="Roboto" panose="020B0604020202020204" charset="0"/>
            </a:endParaRPr>
          </a:p>
        </p:txBody>
      </p:sp>
      <p:sp>
        <p:nvSpPr>
          <p:cNvPr id="26" name="TextBox 25">
            <a:extLst>
              <a:ext uri="{FF2B5EF4-FFF2-40B4-BE49-F238E27FC236}">
                <a16:creationId xmlns:a16="http://schemas.microsoft.com/office/drawing/2014/main" id="{240B5644-A893-412B-A689-7FC8222BFCE2}"/>
              </a:ext>
            </a:extLst>
          </p:cNvPr>
          <p:cNvSpPr txBox="1"/>
          <p:nvPr/>
        </p:nvSpPr>
        <p:spPr>
          <a:xfrm rot="1304821">
            <a:off x="7218982" y="4687017"/>
            <a:ext cx="689610" cy="461665"/>
          </a:xfrm>
          <a:prstGeom prst="rect">
            <a:avLst/>
          </a:prstGeom>
          <a:noFill/>
        </p:spPr>
        <p:txBody>
          <a:bodyPr wrap="square" rtlCol="0" anchor="ctr">
            <a:spAutoFit/>
          </a:bodyPr>
          <a:lstStyle/>
          <a:p>
            <a:pPr algn="ctr"/>
            <a:r>
              <a:rPr lang="en-US" sz="2400" b="1" dirty="0">
                <a:solidFill>
                  <a:schemeClr val="bg1"/>
                </a:solidFill>
                <a:latin typeface="Roboto" panose="020B0604020202020204" charset="0"/>
                <a:ea typeface="Roboto" panose="020B0604020202020204" charset="0"/>
              </a:rPr>
              <a:t>2</a:t>
            </a:r>
          </a:p>
        </p:txBody>
      </p:sp>
      <p:sp>
        <p:nvSpPr>
          <p:cNvPr id="30" name="TextBox 29">
            <a:extLst>
              <a:ext uri="{FF2B5EF4-FFF2-40B4-BE49-F238E27FC236}">
                <a16:creationId xmlns:a16="http://schemas.microsoft.com/office/drawing/2014/main" id="{F6A895A2-692E-499B-A6B7-25BE468B2C4F}"/>
              </a:ext>
            </a:extLst>
          </p:cNvPr>
          <p:cNvSpPr txBox="1"/>
          <p:nvPr/>
        </p:nvSpPr>
        <p:spPr>
          <a:xfrm rot="1304821">
            <a:off x="6437381" y="5769719"/>
            <a:ext cx="689610" cy="461665"/>
          </a:xfrm>
          <a:prstGeom prst="rect">
            <a:avLst/>
          </a:prstGeom>
          <a:noFill/>
        </p:spPr>
        <p:txBody>
          <a:bodyPr wrap="square" rtlCol="0" anchor="ctr">
            <a:spAutoFit/>
          </a:bodyPr>
          <a:lstStyle/>
          <a:p>
            <a:pPr algn="ctr"/>
            <a:r>
              <a:rPr lang="en-US" sz="2400" b="1" dirty="0">
                <a:solidFill>
                  <a:schemeClr val="bg1"/>
                </a:solidFill>
                <a:latin typeface="Roboto" panose="020B0604020202020204" charset="0"/>
                <a:ea typeface="Roboto" panose="020B0604020202020204" charset="0"/>
              </a:rPr>
              <a:t>0</a:t>
            </a:r>
          </a:p>
        </p:txBody>
      </p:sp>
      <p:sp>
        <p:nvSpPr>
          <p:cNvPr id="32" name="TextBox 31">
            <a:extLst>
              <a:ext uri="{FF2B5EF4-FFF2-40B4-BE49-F238E27FC236}">
                <a16:creationId xmlns:a16="http://schemas.microsoft.com/office/drawing/2014/main" id="{3C5C3B61-58EE-4F9D-8233-AE38236ED937}"/>
              </a:ext>
            </a:extLst>
          </p:cNvPr>
          <p:cNvSpPr txBox="1"/>
          <p:nvPr/>
        </p:nvSpPr>
        <p:spPr>
          <a:xfrm rot="1304821">
            <a:off x="5661360" y="6881968"/>
            <a:ext cx="689610" cy="461665"/>
          </a:xfrm>
          <a:prstGeom prst="rect">
            <a:avLst/>
          </a:prstGeom>
          <a:noFill/>
        </p:spPr>
        <p:txBody>
          <a:bodyPr wrap="square" rtlCol="0" anchor="ctr">
            <a:spAutoFit/>
          </a:bodyPr>
          <a:lstStyle/>
          <a:p>
            <a:pPr algn="ctr"/>
            <a:r>
              <a:rPr lang="en-US" sz="2400" b="1" dirty="0">
                <a:solidFill>
                  <a:schemeClr val="bg1"/>
                </a:solidFill>
                <a:latin typeface="Roboto" panose="020B0604020202020204" charset="0"/>
                <a:ea typeface="Roboto" panose="020B0604020202020204" charset="0"/>
              </a:rPr>
              <a:t>3</a:t>
            </a:r>
          </a:p>
        </p:txBody>
      </p:sp>
      <p:sp>
        <p:nvSpPr>
          <p:cNvPr id="7" name="TextBox 6">
            <a:extLst>
              <a:ext uri="{FF2B5EF4-FFF2-40B4-BE49-F238E27FC236}">
                <a16:creationId xmlns:a16="http://schemas.microsoft.com/office/drawing/2014/main" id="{DA13FFEE-DBA8-4168-81E8-3C7BD1A4745F}"/>
              </a:ext>
            </a:extLst>
          </p:cNvPr>
          <p:cNvSpPr txBox="1"/>
          <p:nvPr/>
        </p:nvSpPr>
        <p:spPr>
          <a:xfrm rot="1304821">
            <a:off x="7891724" y="3545314"/>
            <a:ext cx="689610" cy="461665"/>
          </a:xfrm>
          <a:prstGeom prst="rect">
            <a:avLst/>
          </a:prstGeom>
          <a:noFill/>
        </p:spPr>
        <p:txBody>
          <a:bodyPr wrap="square" rtlCol="0" anchor="ctr">
            <a:spAutoFit/>
          </a:bodyPr>
          <a:lstStyle/>
          <a:p>
            <a:pPr algn="ctr"/>
            <a:r>
              <a:rPr lang="en-US" sz="2400" b="1" dirty="0">
                <a:solidFill>
                  <a:schemeClr val="bg1"/>
                </a:solidFill>
                <a:latin typeface="Roboto" panose="020B0604020202020204" charset="0"/>
                <a:ea typeface="Roboto" panose="020B0604020202020204" charset="0"/>
              </a:rPr>
              <a:t>1</a:t>
            </a:r>
          </a:p>
        </p:txBody>
      </p:sp>
    </p:spTree>
    <p:extLst>
      <p:ext uri="{BB962C8B-B14F-4D97-AF65-F5344CB8AC3E}">
        <p14:creationId xmlns:p14="http://schemas.microsoft.com/office/powerpoint/2010/main" val="3804211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Dimensionality Reduction </a:t>
            </a:r>
          </a:p>
        </p:txBody>
      </p:sp>
      <p:sp>
        <p:nvSpPr>
          <p:cNvPr id="5" name="TextBox 4">
            <a:extLst>
              <a:ext uri="{FF2B5EF4-FFF2-40B4-BE49-F238E27FC236}">
                <a16:creationId xmlns:a16="http://schemas.microsoft.com/office/drawing/2014/main" id="{0FB04590-0F1F-4793-AACE-AA5D97D29F72}"/>
              </a:ext>
            </a:extLst>
          </p:cNvPr>
          <p:cNvSpPr txBox="1"/>
          <p:nvPr/>
        </p:nvSpPr>
        <p:spPr>
          <a:xfrm>
            <a:off x="3276600" y="2094910"/>
            <a:ext cx="309594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F4FA"/>
                </a:solidFill>
                <a:effectLst/>
                <a:uLnTx/>
                <a:uFillTx/>
                <a:latin typeface="Roboto"/>
                <a:ea typeface="+mn-ea"/>
                <a:cs typeface="+mn-cs"/>
              </a:rPr>
              <a:t>T-SNE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p:txBody>
      </p:sp>
      <p:grpSp>
        <p:nvGrpSpPr>
          <p:cNvPr id="11" name="Group 10">
            <a:extLst>
              <a:ext uri="{FF2B5EF4-FFF2-40B4-BE49-F238E27FC236}">
                <a16:creationId xmlns:a16="http://schemas.microsoft.com/office/drawing/2014/main" id="{F72F7C4D-8B57-4333-A979-953CB62A30E1}"/>
              </a:ext>
            </a:extLst>
          </p:cNvPr>
          <p:cNvGrpSpPr/>
          <p:nvPr/>
        </p:nvGrpSpPr>
        <p:grpSpPr>
          <a:xfrm>
            <a:off x="3276600" y="2552700"/>
            <a:ext cx="14721840" cy="2539057"/>
            <a:chOff x="3276600" y="2571055"/>
            <a:chExt cx="14721840" cy="2539057"/>
          </a:xfrm>
        </p:grpSpPr>
        <p:pic>
          <p:nvPicPr>
            <p:cNvPr id="7" name="Picture 6">
              <a:extLst>
                <a:ext uri="{FF2B5EF4-FFF2-40B4-BE49-F238E27FC236}">
                  <a16:creationId xmlns:a16="http://schemas.microsoft.com/office/drawing/2014/main" id="{26E7B5DF-29C6-429A-8AC9-0BC44B6FD134}"/>
                </a:ext>
              </a:extLst>
            </p:cNvPr>
            <p:cNvPicPr>
              <a:picLocks noChangeAspect="1"/>
            </p:cNvPicPr>
            <p:nvPr/>
          </p:nvPicPr>
          <p:blipFill>
            <a:blip r:embed="rId4"/>
            <a:stretch>
              <a:fillRect/>
            </a:stretch>
          </p:blipFill>
          <p:spPr>
            <a:xfrm>
              <a:off x="8305800" y="2571056"/>
              <a:ext cx="4663440" cy="2539056"/>
            </a:xfrm>
            <a:prstGeom prst="rect">
              <a:avLst/>
            </a:prstGeom>
          </p:spPr>
        </p:pic>
        <p:pic>
          <p:nvPicPr>
            <p:cNvPr id="8" name="Picture 7">
              <a:extLst>
                <a:ext uri="{FF2B5EF4-FFF2-40B4-BE49-F238E27FC236}">
                  <a16:creationId xmlns:a16="http://schemas.microsoft.com/office/drawing/2014/main" id="{292AE4AA-305C-48EB-BAD0-18C63C2341E4}"/>
                </a:ext>
              </a:extLst>
            </p:cNvPr>
            <p:cNvPicPr>
              <a:picLocks noChangeAspect="1"/>
            </p:cNvPicPr>
            <p:nvPr/>
          </p:nvPicPr>
          <p:blipFill>
            <a:blip r:embed="rId5"/>
            <a:stretch>
              <a:fillRect/>
            </a:stretch>
          </p:blipFill>
          <p:spPr>
            <a:xfrm>
              <a:off x="3276600" y="2571055"/>
              <a:ext cx="4663440" cy="2539056"/>
            </a:xfrm>
            <a:prstGeom prst="rect">
              <a:avLst/>
            </a:prstGeom>
          </p:spPr>
        </p:pic>
        <p:pic>
          <p:nvPicPr>
            <p:cNvPr id="10" name="Picture 9">
              <a:extLst>
                <a:ext uri="{FF2B5EF4-FFF2-40B4-BE49-F238E27FC236}">
                  <a16:creationId xmlns:a16="http://schemas.microsoft.com/office/drawing/2014/main" id="{6A871E64-281D-4E20-8061-852F9791195C}"/>
                </a:ext>
              </a:extLst>
            </p:cNvPr>
            <p:cNvPicPr>
              <a:picLocks noChangeAspect="1"/>
            </p:cNvPicPr>
            <p:nvPr/>
          </p:nvPicPr>
          <p:blipFill>
            <a:blip r:embed="rId6"/>
            <a:stretch>
              <a:fillRect/>
            </a:stretch>
          </p:blipFill>
          <p:spPr>
            <a:xfrm>
              <a:off x="13335000" y="2571751"/>
              <a:ext cx="4663440" cy="2538360"/>
            </a:xfrm>
            <a:prstGeom prst="rect">
              <a:avLst/>
            </a:prstGeom>
          </p:spPr>
        </p:pic>
      </p:grpSp>
      <p:sp>
        <p:nvSpPr>
          <p:cNvPr id="12" name="TextBox 11">
            <a:extLst>
              <a:ext uri="{FF2B5EF4-FFF2-40B4-BE49-F238E27FC236}">
                <a16:creationId xmlns:a16="http://schemas.microsoft.com/office/drawing/2014/main" id="{8D37C6FE-0D45-48E5-959F-E2BFAE220A42}"/>
              </a:ext>
            </a:extLst>
          </p:cNvPr>
          <p:cNvSpPr txBox="1"/>
          <p:nvPr/>
        </p:nvSpPr>
        <p:spPr>
          <a:xfrm>
            <a:off x="3276600" y="6979503"/>
            <a:ext cx="309594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F4FA"/>
                </a:solidFill>
                <a:effectLst/>
                <a:uLnTx/>
                <a:uFillTx/>
                <a:latin typeface="Roboto"/>
                <a:ea typeface="+mn-ea"/>
                <a:cs typeface="+mn-cs"/>
              </a:rPr>
              <a:t>UMAP Method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p:txBody>
      </p:sp>
      <p:grpSp>
        <p:nvGrpSpPr>
          <p:cNvPr id="18" name="Group 17">
            <a:extLst>
              <a:ext uri="{FF2B5EF4-FFF2-40B4-BE49-F238E27FC236}">
                <a16:creationId xmlns:a16="http://schemas.microsoft.com/office/drawing/2014/main" id="{D25CA021-A9A4-487D-88DD-984F0EF0FC65}"/>
              </a:ext>
            </a:extLst>
          </p:cNvPr>
          <p:cNvGrpSpPr/>
          <p:nvPr/>
        </p:nvGrpSpPr>
        <p:grpSpPr>
          <a:xfrm>
            <a:off x="3300832" y="7450175"/>
            <a:ext cx="14701531" cy="2493925"/>
            <a:chOff x="3300832" y="6916311"/>
            <a:chExt cx="14701531" cy="2493925"/>
          </a:xfrm>
        </p:grpSpPr>
        <p:pic>
          <p:nvPicPr>
            <p:cNvPr id="15" name="Picture 14">
              <a:extLst>
                <a:ext uri="{FF2B5EF4-FFF2-40B4-BE49-F238E27FC236}">
                  <a16:creationId xmlns:a16="http://schemas.microsoft.com/office/drawing/2014/main" id="{CE0205EA-9CC9-4B01-ABF2-ABF630ECE878}"/>
                </a:ext>
              </a:extLst>
            </p:cNvPr>
            <p:cNvPicPr>
              <a:picLocks noChangeAspect="1"/>
            </p:cNvPicPr>
            <p:nvPr/>
          </p:nvPicPr>
          <p:blipFill>
            <a:blip r:embed="rId7"/>
            <a:stretch>
              <a:fillRect/>
            </a:stretch>
          </p:blipFill>
          <p:spPr>
            <a:xfrm>
              <a:off x="3300832" y="6916311"/>
              <a:ext cx="4663440" cy="2493925"/>
            </a:xfrm>
            <a:prstGeom prst="rect">
              <a:avLst/>
            </a:prstGeom>
          </p:spPr>
        </p:pic>
        <p:pic>
          <p:nvPicPr>
            <p:cNvPr id="16" name="Picture 15">
              <a:extLst>
                <a:ext uri="{FF2B5EF4-FFF2-40B4-BE49-F238E27FC236}">
                  <a16:creationId xmlns:a16="http://schemas.microsoft.com/office/drawing/2014/main" id="{AFF180C5-11B2-4046-AA16-DB7082886059}"/>
                </a:ext>
              </a:extLst>
            </p:cNvPr>
            <p:cNvPicPr>
              <a:picLocks noChangeAspect="1"/>
            </p:cNvPicPr>
            <p:nvPr/>
          </p:nvPicPr>
          <p:blipFill>
            <a:blip r:embed="rId8"/>
            <a:stretch>
              <a:fillRect/>
            </a:stretch>
          </p:blipFill>
          <p:spPr>
            <a:xfrm>
              <a:off x="8305800" y="6916311"/>
              <a:ext cx="4663440" cy="2493925"/>
            </a:xfrm>
            <a:prstGeom prst="rect">
              <a:avLst/>
            </a:prstGeom>
          </p:spPr>
        </p:pic>
        <p:pic>
          <p:nvPicPr>
            <p:cNvPr id="17" name="Picture 16">
              <a:extLst>
                <a:ext uri="{FF2B5EF4-FFF2-40B4-BE49-F238E27FC236}">
                  <a16:creationId xmlns:a16="http://schemas.microsoft.com/office/drawing/2014/main" id="{30C26D15-3B78-4CA9-9C56-6A625A5B385B}"/>
                </a:ext>
              </a:extLst>
            </p:cNvPr>
            <p:cNvPicPr>
              <a:picLocks noChangeAspect="1"/>
            </p:cNvPicPr>
            <p:nvPr/>
          </p:nvPicPr>
          <p:blipFill>
            <a:blip r:embed="rId9"/>
            <a:stretch>
              <a:fillRect/>
            </a:stretch>
          </p:blipFill>
          <p:spPr>
            <a:xfrm>
              <a:off x="13338923" y="6916311"/>
              <a:ext cx="4663440" cy="2493925"/>
            </a:xfrm>
            <a:prstGeom prst="rect">
              <a:avLst/>
            </a:prstGeom>
          </p:spPr>
        </p:pic>
      </p:grpSp>
      <p:sp>
        <p:nvSpPr>
          <p:cNvPr id="6" name="Oval 5">
            <a:extLst>
              <a:ext uri="{FF2B5EF4-FFF2-40B4-BE49-F238E27FC236}">
                <a16:creationId xmlns:a16="http://schemas.microsoft.com/office/drawing/2014/main" id="{572660D8-CC88-408D-9950-B7CF0052374D}"/>
              </a:ext>
            </a:extLst>
          </p:cNvPr>
          <p:cNvSpPr/>
          <p:nvPr/>
        </p:nvSpPr>
        <p:spPr>
          <a:xfrm>
            <a:off x="5410200" y="2225814"/>
            <a:ext cx="98328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2FD1869-E9C0-4F68-A2C9-B2861E46646F}"/>
              </a:ext>
            </a:extLst>
          </p:cNvPr>
          <p:cNvSpPr/>
          <p:nvPr/>
        </p:nvSpPr>
        <p:spPr>
          <a:xfrm>
            <a:off x="10427518" y="2253715"/>
            <a:ext cx="98328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1E43AB43-D9B9-4B4C-9311-10A6E868381E}"/>
              </a:ext>
            </a:extLst>
          </p:cNvPr>
          <p:cNvSpPr/>
          <p:nvPr/>
        </p:nvSpPr>
        <p:spPr>
          <a:xfrm>
            <a:off x="15475919" y="2247900"/>
            <a:ext cx="98328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8ECFDE3B-4542-4843-ABC5-AF6C274FFE74}"/>
              </a:ext>
            </a:extLst>
          </p:cNvPr>
          <p:cNvSpPr/>
          <p:nvPr/>
        </p:nvSpPr>
        <p:spPr>
          <a:xfrm>
            <a:off x="5389259" y="7163808"/>
            <a:ext cx="169734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182DF881-7996-40BF-ABF1-2D14C2F9AFD4}"/>
              </a:ext>
            </a:extLst>
          </p:cNvPr>
          <p:cNvSpPr/>
          <p:nvPr/>
        </p:nvSpPr>
        <p:spPr>
          <a:xfrm>
            <a:off x="10342259" y="7124700"/>
            <a:ext cx="169734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3CCF16FB-68A8-4576-B4E7-6864E4AD67BF}"/>
              </a:ext>
            </a:extLst>
          </p:cNvPr>
          <p:cNvSpPr/>
          <p:nvPr/>
        </p:nvSpPr>
        <p:spPr>
          <a:xfrm>
            <a:off x="15447659" y="7124700"/>
            <a:ext cx="1697341" cy="70009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06613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7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150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230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90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160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ppt_x"/>
                                          </p:val>
                                        </p:tav>
                                        <p:tav tm="100000">
                                          <p:val>
                                            <p:strVal val="#ppt_x"/>
                                          </p:val>
                                        </p:tav>
                                      </p:tavLst>
                                    </p:anim>
                                    <p:anim calcmode="lin" valueType="num">
                                      <p:cBhvr additive="base">
                                        <p:cTn id="46" dur="500" fill="hold"/>
                                        <p:tgtEl>
                                          <p:spTgt spid="22"/>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23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ppt_x"/>
                                          </p:val>
                                        </p:tav>
                                        <p:tav tm="100000">
                                          <p:val>
                                            <p:strVal val="#ppt_x"/>
                                          </p:val>
                                        </p:tav>
                                      </p:tavLst>
                                    </p:anim>
                                    <p:anim calcmode="lin" valueType="num">
                                      <p:cBhvr additive="base">
                                        <p:cTn id="5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6" grpId="0" animBg="1"/>
      <p:bldP spid="9" grpId="0" animBg="1"/>
      <p:bldP spid="13" grpId="0" animBg="1"/>
      <p:bldP spid="14" grpId="0" animBg="1"/>
      <p:bldP spid="22"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pic>
        <p:nvPicPr>
          <p:cNvPr id="6" name="Picture 6"/>
          <p:cNvPicPr>
            <a:picLocks noChangeAspect="1"/>
          </p:cNvPicPr>
          <p:nvPr/>
        </p:nvPicPr>
        <p:blipFill>
          <a:blip r:embed="rId2"/>
          <a:srcRect/>
          <a:stretch>
            <a:fillRect/>
          </a:stretch>
        </p:blipFill>
        <p:spPr>
          <a:xfrm>
            <a:off x="1630394" y="6907444"/>
            <a:ext cx="1892551" cy="3379556"/>
          </a:xfrm>
          <a:prstGeom prst="rect">
            <a:avLst/>
          </a:prstGeom>
        </p:spPr>
      </p:pic>
      <p:pic>
        <p:nvPicPr>
          <p:cNvPr id="7" name="Picture 7"/>
          <p:cNvPicPr>
            <a:picLocks noChangeAspect="1"/>
          </p:cNvPicPr>
          <p:nvPr/>
        </p:nvPicPr>
        <p:blipFill>
          <a:blip r:embed="rId3"/>
          <a:srcRect/>
          <a:stretch>
            <a:fillRect/>
          </a:stretch>
        </p:blipFill>
        <p:spPr>
          <a:xfrm rot="-10800000">
            <a:off x="1028700" y="1378770"/>
            <a:ext cx="3095939" cy="2879223"/>
          </a:xfrm>
          <a:prstGeom prst="rect">
            <a:avLst/>
          </a:prstGeom>
        </p:spPr>
      </p:pic>
      <p:grpSp>
        <p:nvGrpSpPr>
          <p:cNvPr id="8" name="Group 8"/>
          <p:cNvGrpSpPr>
            <a:grpSpLocks noChangeAspect="1"/>
          </p:cNvGrpSpPr>
          <p:nvPr/>
        </p:nvGrpSpPr>
        <p:grpSpPr>
          <a:xfrm rot="-10800000">
            <a:off x="1506055" y="1028700"/>
            <a:ext cx="700140" cy="700140"/>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0" name="Picture 10"/>
          <p:cNvPicPr>
            <a:picLocks noChangeAspect="1"/>
          </p:cNvPicPr>
          <p:nvPr/>
        </p:nvPicPr>
        <p:blipFill>
          <a:blip r:embed="rId3"/>
          <a:srcRect/>
          <a:stretch>
            <a:fillRect/>
          </a:stretch>
        </p:blipFill>
        <p:spPr>
          <a:xfrm rot="-10800000">
            <a:off x="1028700" y="4736704"/>
            <a:ext cx="3095939" cy="2879223"/>
          </a:xfrm>
          <a:prstGeom prst="rect">
            <a:avLst/>
          </a:prstGeom>
        </p:spPr>
      </p:pic>
      <p:pic>
        <p:nvPicPr>
          <p:cNvPr id="11" name="Picture 11"/>
          <p:cNvPicPr>
            <a:picLocks noChangeAspect="1"/>
          </p:cNvPicPr>
          <p:nvPr/>
        </p:nvPicPr>
        <p:blipFill>
          <a:blip r:embed="rId4"/>
          <a:srcRect/>
          <a:stretch>
            <a:fillRect/>
          </a:stretch>
        </p:blipFill>
        <p:spPr>
          <a:xfrm>
            <a:off x="17002191" y="1028700"/>
            <a:ext cx="257109" cy="376665"/>
          </a:xfrm>
          <a:prstGeom prst="rect">
            <a:avLst/>
          </a:prstGeom>
        </p:spPr>
      </p:pic>
      <p:sp>
        <p:nvSpPr>
          <p:cNvPr id="4" name="TextBox 3">
            <a:extLst>
              <a:ext uri="{FF2B5EF4-FFF2-40B4-BE49-F238E27FC236}">
                <a16:creationId xmlns:a16="http://schemas.microsoft.com/office/drawing/2014/main" id="{3071C3F9-3496-405F-9407-7448F4FE4C18}"/>
              </a:ext>
            </a:extLst>
          </p:cNvPr>
          <p:cNvSpPr txBox="1"/>
          <p:nvPr/>
        </p:nvSpPr>
        <p:spPr>
          <a:xfrm>
            <a:off x="4876798" y="661521"/>
            <a:ext cx="8382001"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Aileron Heavy"/>
                <a:ea typeface="+mn-ea"/>
                <a:cs typeface="+mn-cs"/>
              </a:rPr>
              <a:t>Result</a:t>
            </a:r>
          </a:p>
        </p:txBody>
      </p:sp>
      <p:sp>
        <p:nvSpPr>
          <p:cNvPr id="15" name="Speech Bubble: Rectangle with Corners Rounded 14">
            <a:extLst>
              <a:ext uri="{FF2B5EF4-FFF2-40B4-BE49-F238E27FC236}">
                <a16:creationId xmlns:a16="http://schemas.microsoft.com/office/drawing/2014/main" id="{BF612397-3379-4B01-88AB-B74E18F4232D}"/>
              </a:ext>
            </a:extLst>
          </p:cNvPr>
          <p:cNvSpPr/>
          <p:nvPr/>
        </p:nvSpPr>
        <p:spPr>
          <a:xfrm>
            <a:off x="6781800" y="2990850"/>
            <a:ext cx="8153400" cy="4305300"/>
          </a:xfrm>
          <a:prstGeom prst="wedgeRoundRectCallout">
            <a:avLst>
              <a:gd name="adj1" fmla="val -71861"/>
              <a:gd name="adj2" fmla="val -52190"/>
              <a:gd name="adj3" fmla="val 16667"/>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This result represent that the data is very disconnected and scattered throughout the space!</a:t>
            </a:r>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7F4FA"/>
        </a:solidFill>
        <a:effectLst/>
      </p:bgPr>
    </p:bg>
    <p:spTree>
      <p:nvGrpSpPr>
        <p:cNvPr id="1" name=""/>
        <p:cNvGrpSpPr/>
        <p:nvPr/>
      </p:nvGrpSpPr>
      <p:grpSpPr>
        <a:xfrm>
          <a:off x="0" y="0"/>
          <a:ext cx="0" cy="0"/>
          <a:chOff x="0" y="0"/>
          <a:chExt cx="0" cy="0"/>
        </a:xfrm>
      </p:grpSpPr>
      <p:sp>
        <p:nvSpPr>
          <p:cNvPr id="3" name="TextBox 3"/>
          <p:cNvSpPr txBox="1"/>
          <p:nvPr/>
        </p:nvSpPr>
        <p:spPr>
          <a:xfrm>
            <a:off x="4726334" y="1746131"/>
            <a:ext cx="12875866" cy="11508279"/>
          </a:xfrm>
          <a:prstGeom prst="rect">
            <a:avLst/>
          </a:prstGeom>
        </p:spPr>
        <p:txBody>
          <a:bodyPr wrap="square" lIns="0" tIns="0" rIns="0" bIns="0" rtlCol="0" anchor="t">
            <a:spAutoFit/>
          </a:bodyPr>
          <a:lstStyle/>
          <a:p>
            <a:pPr marL="457200"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Every single method have same pros and cons. Data quality, number of </a:t>
            </a:r>
          </a:p>
          <a:p>
            <a:pPr>
              <a:lnSpc>
                <a:spcPct val="150000"/>
              </a:lnSpc>
            </a:pPr>
            <a:r>
              <a:rPr lang="en-US" sz="2800" b="0" dirty="0">
                <a:solidFill>
                  <a:srgbClr val="000000"/>
                </a:solidFill>
                <a:effectLst/>
                <a:latin typeface="Roboto" panose="020B0604020202020204" charset="0"/>
                <a:ea typeface="Roboto" panose="020B0604020202020204" charset="0"/>
              </a:rPr>
              <a:t>sample, size of data might effect the overall performance of the models.</a:t>
            </a:r>
          </a:p>
          <a:p>
            <a:pPr marL="457200"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Based on the given conditions, none of the models I worked with performed</a:t>
            </a:r>
          </a:p>
          <a:p>
            <a:pPr>
              <a:lnSpc>
                <a:spcPct val="150000"/>
              </a:lnSpc>
            </a:pPr>
            <a:r>
              <a:rPr lang="en-US" sz="2800" b="0" dirty="0">
                <a:solidFill>
                  <a:srgbClr val="000000"/>
                </a:solidFill>
                <a:effectLst/>
                <a:latin typeface="Roboto" panose="020B0604020202020204" charset="0"/>
                <a:ea typeface="Roboto" panose="020B0604020202020204" charset="0"/>
              </a:rPr>
              <a:t> very well. However I chose</a:t>
            </a:r>
            <a:r>
              <a:rPr lang="en-US" sz="2800" b="1" dirty="0">
                <a:solidFill>
                  <a:srgbClr val="000000"/>
                </a:solidFill>
                <a:effectLst/>
                <a:latin typeface="Roboto" panose="020B0604020202020204" charset="0"/>
                <a:ea typeface="Roboto" panose="020B0604020202020204" charset="0"/>
              </a:rPr>
              <a:t> </a:t>
            </a:r>
            <a:r>
              <a:rPr lang="en-US" sz="2800" b="1" dirty="0" err="1">
                <a:solidFill>
                  <a:srgbClr val="000000"/>
                </a:solidFill>
                <a:effectLst/>
                <a:latin typeface="Roboto" panose="020B0604020202020204" charset="0"/>
                <a:ea typeface="Roboto" panose="020B0604020202020204" charset="0"/>
              </a:rPr>
              <a:t>Kmean</a:t>
            </a:r>
            <a:r>
              <a:rPr lang="en-US" sz="2800" b="1" dirty="0">
                <a:solidFill>
                  <a:srgbClr val="000000"/>
                </a:solidFill>
                <a:effectLst/>
                <a:latin typeface="Roboto" panose="020B0604020202020204" charset="0"/>
                <a:ea typeface="Roboto" panose="020B0604020202020204" charset="0"/>
              </a:rPr>
              <a:t> </a:t>
            </a:r>
            <a:r>
              <a:rPr lang="en-US" sz="2800" b="0" dirty="0">
                <a:solidFill>
                  <a:srgbClr val="000000"/>
                </a:solidFill>
                <a:effectLst/>
                <a:latin typeface="Roboto" panose="020B0604020202020204" charset="0"/>
                <a:ea typeface="Roboto" panose="020B0604020202020204" charset="0"/>
              </a:rPr>
              <a:t>to move forward due to it's some advantages </a:t>
            </a:r>
          </a:p>
          <a:p>
            <a:pPr>
              <a:lnSpc>
                <a:spcPct val="150000"/>
              </a:lnSpc>
            </a:pPr>
            <a:r>
              <a:rPr lang="en-US" sz="2800" b="0" dirty="0">
                <a:solidFill>
                  <a:srgbClr val="000000"/>
                </a:solidFill>
                <a:effectLst/>
                <a:latin typeface="Roboto" panose="020B0604020202020204" charset="0"/>
                <a:ea typeface="Roboto" panose="020B0604020202020204" charset="0"/>
              </a:rPr>
              <a:t>like;</a:t>
            </a:r>
          </a:p>
          <a:p>
            <a:pPr marL="1371600" lvl="2"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it scales to large dataset, </a:t>
            </a:r>
          </a:p>
          <a:p>
            <a:pPr marL="1371600" lvl="2"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it guarantees convergence, </a:t>
            </a:r>
          </a:p>
          <a:p>
            <a:pPr marL="1371600" lvl="2"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it also generalizes to clusters of different shapes and sizes, such as </a:t>
            </a:r>
          </a:p>
          <a:p>
            <a:pPr lvl="2">
              <a:lnSpc>
                <a:spcPct val="150000"/>
              </a:lnSpc>
            </a:pPr>
            <a:r>
              <a:rPr lang="en-US" sz="2800" b="0" dirty="0">
                <a:solidFill>
                  <a:srgbClr val="000000"/>
                </a:solidFill>
                <a:effectLst/>
                <a:latin typeface="Roboto" panose="020B0604020202020204" charset="0"/>
                <a:ea typeface="Roboto" panose="020B0604020202020204" charset="0"/>
              </a:rPr>
              <a:t>elliptical clusters. </a:t>
            </a:r>
          </a:p>
          <a:p>
            <a:pPr marL="1371600" lvl="2"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relatively simple to implement which saves time. </a:t>
            </a:r>
          </a:p>
          <a:p>
            <a:pPr marL="457200" indent="-457200">
              <a:lnSpc>
                <a:spcPct val="150000"/>
              </a:lnSpc>
              <a:buFont typeface="Arial" panose="020B0604020202020204" pitchFamily="34" charset="0"/>
              <a:buChar char="•"/>
            </a:pPr>
            <a:r>
              <a:rPr lang="en-US" sz="2800" b="0" dirty="0">
                <a:solidFill>
                  <a:srgbClr val="000000"/>
                </a:solidFill>
                <a:effectLst/>
                <a:latin typeface="Roboto" panose="020B0604020202020204" charset="0"/>
                <a:ea typeface="Roboto" panose="020B0604020202020204" charset="0"/>
              </a:rPr>
              <a:t>Dimensionality Reduction techniques also couldn't reveal very well results </a:t>
            </a:r>
          </a:p>
          <a:p>
            <a:pPr>
              <a:lnSpc>
                <a:spcPct val="150000"/>
              </a:lnSpc>
            </a:pPr>
            <a:r>
              <a:rPr lang="en-US" sz="2800" b="0" dirty="0">
                <a:solidFill>
                  <a:srgbClr val="000000"/>
                </a:solidFill>
                <a:effectLst/>
                <a:latin typeface="Roboto" panose="020B0604020202020204" charset="0"/>
                <a:ea typeface="Roboto" panose="020B0604020202020204" charset="0"/>
              </a:rPr>
              <a:t>which represent that data is very disconnected and scattered throughout the </a:t>
            </a:r>
          </a:p>
          <a:p>
            <a:pPr>
              <a:lnSpc>
                <a:spcPct val="150000"/>
              </a:lnSpc>
            </a:pPr>
            <a:r>
              <a:rPr lang="en-US" sz="2800" b="0" dirty="0">
                <a:solidFill>
                  <a:srgbClr val="000000"/>
                </a:solidFill>
                <a:effectLst/>
                <a:latin typeface="Roboto" panose="020B0604020202020204" charset="0"/>
                <a:ea typeface="Roboto" panose="020B0604020202020204" charset="0"/>
              </a:rPr>
              <a:t>space.</a:t>
            </a:r>
          </a:p>
          <a:p>
            <a:br>
              <a:rPr lang="en-US" sz="2800" b="0" dirty="0">
                <a:solidFill>
                  <a:srgbClr val="000000"/>
                </a:solidFill>
                <a:effectLst/>
                <a:latin typeface="Roboto" panose="020B0604020202020204" charset="0"/>
                <a:ea typeface="Roboto" panose="020B0604020202020204" charset="0"/>
              </a:rPr>
            </a:br>
            <a:endParaRPr kumimoji="0" lang="en-US" sz="2800" b="0" i="0" u="none" strike="noStrike" kern="1200" cap="none" spc="0" normalizeH="0" baseline="0" noProof="0" dirty="0">
              <a:ln>
                <a:noFill/>
              </a:ln>
              <a:solidFill>
                <a:prstClr val="black"/>
              </a:solidFill>
              <a:effectLst/>
              <a:uLnTx/>
              <a:uFillTx/>
              <a:latin typeface="Roboto" panose="020B0604020202020204" charset="0"/>
              <a:ea typeface="Roboto" panose="020B0604020202020204" charset="0"/>
            </a:endParaRPr>
          </a:p>
          <a:p>
            <a:pPr marL="0" marR="0" lvl="0" indent="0" algn="l" defTabSz="914400" rtl="0" eaLnBrk="1" fontAlgn="auto" latinLnBrk="0" hangingPunct="1">
              <a:lnSpc>
                <a:spcPts val="9599"/>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boto" panose="020B0604020202020204" charset="0"/>
              <a:ea typeface="Roboto" panose="020B0604020202020204" charset="0"/>
            </a:endParaRPr>
          </a:p>
          <a:p>
            <a:pPr marL="0" marR="0" lvl="0" indent="0" algn="l" defTabSz="914400" rtl="0" eaLnBrk="1" fontAlgn="auto" latinLnBrk="0" hangingPunct="1">
              <a:lnSpc>
                <a:spcPts val="9599"/>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7161C"/>
              </a:solidFill>
              <a:effectLst/>
              <a:uLnTx/>
              <a:uFillTx/>
              <a:latin typeface="Roboto" panose="020B0604020202020204" charset="0"/>
              <a:ea typeface="Roboto" panose="020B0604020202020204" charset="0"/>
            </a:endParaRPr>
          </a:p>
        </p:txBody>
      </p:sp>
      <p:pic>
        <p:nvPicPr>
          <p:cNvPr id="6" name="Picture 6"/>
          <p:cNvPicPr>
            <a:picLocks noChangeAspect="1"/>
          </p:cNvPicPr>
          <p:nvPr/>
        </p:nvPicPr>
        <p:blipFill>
          <a:blip r:embed="rId2"/>
          <a:srcRect/>
          <a:stretch>
            <a:fillRect/>
          </a:stretch>
        </p:blipFill>
        <p:spPr>
          <a:xfrm>
            <a:off x="1630394" y="6907444"/>
            <a:ext cx="1892551" cy="3379556"/>
          </a:xfrm>
          <a:prstGeom prst="rect">
            <a:avLst/>
          </a:prstGeom>
        </p:spPr>
      </p:pic>
      <p:pic>
        <p:nvPicPr>
          <p:cNvPr id="7" name="Picture 7"/>
          <p:cNvPicPr>
            <a:picLocks noChangeAspect="1"/>
          </p:cNvPicPr>
          <p:nvPr/>
        </p:nvPicPr>
        <p:blipFill>
          <a:blip r:embed="rId3"/>
          <a:srcRect/>
          <a:stretch>
            <a:fillRect/>
          </a:stretch>
        </p:blipFill>
        <p:spPr>
          <a:xfrm rot="-10800000">
            <a:off x="1028700" y="1378770"/>
            <a:ext cx="3095939" cy="2879223"/>
          </a:xfrm>
          <a:prstGeom prst="rect">
            <a:avLst/>
          </a:prstGeom>
        </p:spPr>
      </p:pic>
      <p:grpSp>
        <p:nvGrpSpPr>
          <p:cNvPr id="8" name="Group 8"/>
          <p:cNvGrpSpPr>
            <a:grpSpLocks noChangeAspect="1"/>
          </p:cNvGrpSpPr>
          <p:nvPr/>
        </p:nvGrpSpPr>
        <p:grpSpPr>
          <a:xfrm rot="-10800000">
            <a:off x="1506055" y="1028700"/>
            <a:ext cx="700140" cy="700140"/>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0" name="Picture 10"/>
          <p:cNvPicPr>
            <a:picLocks noChangeAspect="1"/>
          </p:cNvPicPr>
          <p:nvPr/>
        </p:nvPicPr>
        <p:blipFill>
          <a:blip r:embed="rId3"/>
          <a:srcRect/>
          <a:stretch>
            <a:fillRect/>
          </a:stretch>
        </p:blipFill>
        <p:spPr>
          <a:xfrm rot="-10800000">
            <a:off x="1028700" y="4736704"/>
            <a:ext cx="3095939" cy="2879223"/>
          </a:xfrm>
          <a:prstGeom prst="rect">
            <a:avLst/>
          </a:prstGeom>
        </p:spPr>
      </p:pic>
      <p:pic>
        <p:nvPicPr>
          <p:cNvPr id="11" name="Picture 11"/>
          <p:cNvPicPr>
            <a:picLocks noChangeAspect="1"/>
          </p:cNvPicPr>
          <p:nvPr/>
        </p:nvPicPr>
        <p:blipFill>
          <a:blip r:embed="rId4"/>
          <a:srcRect/>
          <a:stretch>
            <a:fillRect/>
          </a:stretch>
        </p:blipFill>
        <p:spPr>
          <a:xfrm>
            <a:off x="17002191" y="1028700"/>
            <a:ext cx="257109" cy="376665"/>
          </a:xfrm>
          <a:prstGeom prst="rect">
            <a:avLst/>
          </a:prstGeom>
        </p:spPr>
      </p:pic>
      <p:sp>
        <p:nvSpPr>
          <p:cNvPr id="2" name="TextBox 1">
            <a:extLst>
              <a:ext uri="{FF2B5EF4-FFF2-40B4-BE49-F238E27FC236}">
                <a16:creationId xmlns:a16="http://schemas.microsoft.com/office/drawing/2014/main" id="{83560084-3332-4FBB-97A4-B44F43C74A6A}"/>
              </a:ext>
            </a:extLst>
          </p:cNvPr>
          <p:cNvSpPr txBox="1"/>
          <p:nvPr/>
        </p:nvSpPr>
        <p:spPr>
          <a:xfrm>
            <a:off x="4876798" y="661521"/>
            <a:ext cx="8382001"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Aileron Heavy"/>
                <a:ea typeface="+mn-ea"/>
                <a:cs typeface="+mn-cs"/>
              </a:rPr>
              <a:t>Result</a:t>
            </a:r>
          </a:p>
        </p:txBody>
      </p:sp>
    </p:spTree>
    <p:extLst>
      <p:ext uri="{BB962C8B-B14F-4D97-AF65-F5344CB8AC3E}">
        <p14:creationId xmlns:p14="http://schemas.microsoft.com/office/powerpoint/2010/main" val="401992394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4726334" y="1746131"/>
            <a:ext cx="13363546" cy="6922408"/>
          </a:xfrm>
          <a:prstGeom prst="rect">
            <a:avLst/>
          </a:prstGeom>
        </p:spPr>
        <p:txBody>
          <a:bodyPr wrap="square" lIns="0" tIns="0" rIns="0" bIns="0" rtlCol="0" anchor="t">
            <a:spAutoFit/>
          </a:bodyPr>
          <a:lstStyle/>
          <a:p>
            <a:r>
              <a:rPr lang="en-US" sz="2800" b="1" dirty="0">
                <a:solidFill>
                  <a:prstClr val="black"/>
                </a:solidFill>
                <a:latin typeface="Roboto" panose="020B0604020202020204" charset="0"/>
              </a:rPr>
              <a:t>What could have done this model better? If data had;</a:t>
            </a:r>
          </a:p>
          <a:p>
            <a:endParaRPr lang="en-US" sz="2800" dirty="0">
              <a:solidFill>
                <a:srgbClr val="000000"/>
              </a:solidFill>
              <a:latin typeface="Roboto" panose="020B0604020202020204" charset="0"/>
              <a:ea typeface="Roboto" panose="020B0604020202020204" charset="0"/>
            </a:endParaRPr>
          </a:p>
          <a:p>
            <a:pPr>
              <a:lnSpc>
                <a:spcPct val="200000"/>
              </a:lnSpc>
            </a:pPr>
            <a:r>
              <a:rPr lang="en-US" sz="2800" b="0" dirty="0">
                <a:solidFill>
                  <a:srgbClr val="000000"/>
                </a:solidFill>
                <a:effectLst/>
                <a:latin typeface="Roboto" panose="020B0604020202020204" charset="0"/>
                <a:ea typeface="Roboto" panose="020B0604020202020204" charset="0"/>
              </a:rPr>
              <a:t>I think result could have been better if data have more numerical and categorical </a:t>
            </a:r>
          </a:p>
          <a:p>
            <a:pPr>
              <a:lnSpc>
                <a:spcPct val="200000"/>
              </a:lnSpc>
            </a:pPr>
            <a:r>
              <a:rPr lang="en-US" sz="2800" b="0" dirty="0">
                <a:solidFill>
                  <a:srgbClr val="000000"/>
                </a:solidFill>
                <a:effectLst/>
                <a:latin typeface="Roboto" panose="020B0604020202020204" charset="0"/>
                <a:ea typeface="Roboto" panose="020B0604020202020204" charset="0"/>
              </a:rPr>
              <a:t>variable (age, sex of customers, product categorization or annual income etc.) and </a:t>
            </a:r>
          </a:p>
          <a:p>
            <a:pPr>
              <a:lnSpc>
                <a:spcPct val="200000"/>
              </a:lnSpc>
            </a:pPr>
            <a:r>
              <a:rPr lang="en-US" sz="2800" b="0" dirty="0">
                <a:solidFill>
                  <a:srgbClr val="000000"/>
                </a:solidFill>
                <a:effectLst/>
                <a:latin typeface="Roboto" panose="020B0604020202020204" charset="0"/>
                <a:ea typeface="Roboto" panose="020B0604020202020204" charset="0"/>
              </a:rPr>
              <a:t>also have no return order which made data very complex and different to deal with.</a:t>
            </a:r>
          </a:p>
          <a:p>
            <a:pPr marL="571500" marR="0" lvl="0" indent="-571500" algn="l" defTabSz="914400" rtl="0" eaLnBrk="1" fontAlgn="auto" latinLnBrk="0" hangingPunct="1">
              <a:lnSpc>
                <a:spcPts val="9599"/>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Roboto" panose="020B0604020202020204" charset="0"/>
              <a:ea typeface="Roboto" panose="020B0604020202020204" charset="0"/>
            </a:endParaRPr>
          </a:p>
          <a:p>
            <a:pPr marL="0" marR="0" lvl="0" indent="0" algn="l" defTabSz="914400" rtl="0" eaLnBrk="1" fontAlgn="auto" latinLnBrk="0" hangingPunct="1">
              <a:lnSpc>
                <a:spcPts val="9599"/>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Roboto" panose="020B0604020202020204" charset="0"/>
              <a:ea typeface="Roboto" panose="020B0604020202020204" charset="0"/>
            </a:endParaRPr>
          </a:p>
          <a:p>
            <a:pPr marL="0" marR="0" lvl="0" indent="0" algn="l" defTabSz="914400" rtl="0" eaLnBrk="1" fontAlgn="auto" latinLnBrk="0" hangingPunct="1">
              <a:lnSpc>
                <a:spcPts val="9599"/>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17161C"/>
              </a:solidFill>
              <a:effectLst/>
              <a:uLnTx/>
              <a:uFillTx/>
              <a:latin typeface="Roboto" panose="020B0604020202020204" charset="0"/>
              <a:ea typeface="Roboto" panose="020B0604020202020204" charset="0"/>
            </a:endParaRPr>
          </a:p>
        </p:txBody>
      </p:sp>
      <p:pic>
        <p:nvPicPr>
          <p:cNvPr id="6" name="Picture 6"/>
          <p:cNvPicPr>
            <a:picLocks noChangeAspect="1"/>
          </p:cNvPicPr>
          <p:nvPr/>
        </p:nvPicPr>
        <p:blipFill>
          <a:blip r:embed="rId2"/>
          <a:srcRect/>
          <a:stretch>
            <a:fillRect/>
          </a:stretch>
        </p:blipFill>
        <p:spPr>
          <a:xfrm>
            <a:off x="1630394" y="6907444"/>
            <a:ext cx="1892551" cy="3379556"/>
          </a:xfrm>
          <a:prstGeom prst="rect">
            <a:avLst/>
          </a:prstGeom>
        </p:spPr>
      </p:pic>
      <p:pic>
        <p:nvPicPr>
          <p:cNvPr id="7" name="Picture 7"/>
          <p:cNvPicPr>
            <a:picLocks noChangeAspect="1"/>
          </p:cNvPicPr>
          <p:nvPr/>
        </p:nvPicPr>
        <p:blipFill>
          <a:blip r:embed="rId3"/>
          <a:srcRect/>
          <a:stretch>
            <a:fillRect/>
          </a:stretch>
        </p:blipFill>
        <p:spPr>
          <a:xfrm rot="-10800000">
            <a:off x="1028700" y="1378770"/>
            <a:ext cx="3095939" cy="2879223"/>
          </a:xfrm>
          <a:prstGeom prst="rect">
            <a:avLst/>
          </a:prstGeom>
        </p:spPr>
      </p:pic>
      <p:grpSp>
        <p:nvGrpSpPr>
          <p:cNvPr id="8" name="Group 8"/>
          <p:cNvGrpSpPr>
            <a:grpSpLocks noChangeAspect="1"/>
          </p:cNvGrpSpPr>
          <p:nvPr/>
        </p:nvGrpSpPr>
        <p:grpSpPr>
          <a:xfrm rot="-10800000">
            <a:off x="1506055" y="1028700"/>
            <a:ext cx="700140" cy="700140"/>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10" name="Picture 10"/>
          <p:cNvPicPr>
            <a:picLocks noChangeAspect="1"/>
          </p:cNvPicPr>
          <p:nvPr/>
        </p:nvPicPr>
        <p:blipFill>
          <a:blip r:embed="rId3"/>
          <a:srcRect/>
          <a:stretch>
            <a:fillRect/>
          </a:stretch>
        </p:blipFill>
        <p:spPr>
          <a:xfrm rot="-10800000">
            <a:off x="1028700" y="4736704"/>
            <a:ext cx="3095939" cy="2879223"/>
          </a:xfrm>
          <a:prstGeom prst="rect">
            <a:avLst/>
          </a:prstGeom>
        </p:spPr>
      </p:pic>
      <p:pic>
        <p:nvPicPr>
          <p:cNvPr id="11" name="Picture 11"/>
          <p:cNvPicPr>
            <a:picLocks noChangeAspect="1"/>
          </p:cNvPicPr>
          <p:nvPr/>
        </p:nvPicPr>
        <p:blipFill>
          <a:blip r:embed="rId4"/>
          <a:srcRect/>
          <a:stretch>
            <a:fillRect/>
          </a:stretch>
        </p:blipFill>
        <p:spPr>
          <a:xfrm>
            <a:off x="17002191" y="1028700"/>
            <a:ext cx="257109" cy="376665"/>
          </a:xfrm>
          <a:prstGeom prst="rect">
            <a:avLst/>
          </a:prstGeom>
        </p:spPr>
      </p:pic>
      <p:sp>
        <p:nvSpPr>
          <p:cNvPr id="2" name="TextBox 1">
            <a:extLst>
              <a:ext uri="{FF2B5EF4-FFF2-40B4-BE49-F238E27FC236}">
                <a16:creationId xmlns:a16="http://schemas.microsoft.com/office/drawing/2014/main" id="{83560084-3332-4FBB-97A4-B44F43C74A6A}"/>
              </a:ext>
            </a:extLst>
          </p:cNvPr>
          <p:cNvSpPr txBox="1"/>
          <p:nvPr/>
        </p:nvSpPr>
        <p:spPr>
          <a:xfrm>
            <a:off x="4876798" y="661521"/>
            <a:ext cx="8382001"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effectLst/>
                <a:uLnTx/>
                <a:uFillTx/>
                <a:latin typeface="Aileron Heavy"/>
                <a:ea typeface="+mn-ea"/>
                <a:cs typeface="+mn-cs"/>
              </a:rPr>
              <a:t>Result</a:t>
            </a:r>
          </a:p>
        </p:txBody>
      </p:sp>
    </p:spTree>
    <p:extLst>
      <p:ext uri="{BB962C8B-B14F-4D97-AF65-F5344CB8AC3E}">
        <p14:creationId xmlns:p14="http://schemas.microsoft.com/office/powerpoint/2010/main" val="407050473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809681" y="1504835"/>
            <a:ext cx="3237711" cy="3237711"/>
            <a:chOff x="0" y="0"/>
            <a:chExt cx="14400530" cy="14400530"/>
          </a:xfrm>
        </p:grpSpPr>
        <p:sp>
          <p:nvSpPr>
            <p:cNvPr id="3" name="Freeform 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grpSp>
      <p:pic>
        <p:nvPicPr>
          <p:cNvPr id="4" name="Picture 4"/>
          <p:cNvPicPr>
            <a:picLocks noChangeAspect="1"/>
          </p:cNvPicPr>
          <p:nvPr/>
        </p:nvPicPr>
        <p:blipFill>
          <a:blip r:embed="rId2"/>
          <a:srcRect/>
          <a:stretch>
            <a:fillRect/>
          </a:stretch>
        </p:blipFill>
        <p:spPr>
          <a:xfrm rot="5400000">
            <a:off x="16295438" y="1754964"/>
            <a:ext cx="3095939" cy="2879223"/>
          </a:xfrm>
          <a:prstGeom prst="rect">
            <a:avLst/>
          </a:prstGeom>
        </p:spPr>
      </p:pic>
      <p:pic>
        <p:nvPicPr>
          <p:cNvPr id="5" name="Picture 5"/>
          <p:cNvPicPr>
            <a:picLocks noChangeAspect="1"/>
          </p:cNvPicPr>
          <p:nvPr/>
        </p:nvPicPr>
        <p:blipFill>
          <a:blip r:embed="rId3"/>
          <a:srcRect/>
          <a:stretch>
            <a:fillRect/>
          </a:stretch>
        </p:blipFill>
        <p:spPr>
          <a:xfrm rot="-10800000">
            <a:off x="16403796" y="5402609"/>
            <a:ext cx="1892551" cy="3379556"/>
          </a:xfrm>
          <a:prstGeom prst="rect">
            <a:avLst/>
          </a:prstGeom>
        </p:spPr>
      </p:pic>
      <p:pic>
        <p:nvPicPr>
          <p:cNvPr id="6" name="Picture 6"/>
          <p:cNvPicPr>
            <a:picLocks noChangeAspect="1"/>
          </p:cNvPicPr>
          <p:nvPr/>
        </p:nvPicPr>
        <p:blipFill>
          <a:blip r:embed="rId2"/>
          <a:srcRect/>
          <a:stretch>
            <a:fillRect/>
          </a:stretch>
        </p:blipFill>
        <p:spPr>
          <a:xfrm rot="5400000">
            <a:off x="13076661" y="5510967"/>
            <a:ext cx="3095939" cy="2879223"/>
          </a:xfrm>
          <a:prstGeom prst="rect">
            <a:avLst/>
          </a:prstGeom>
        </p:spPr>
      </p:pic>
      <p:grpSp>
        <p:nvGrpSpPr>
          <p:cNvPr id="7" name="Group 7"/>
          <p:cNvGrpSpPr>
            <a:grpSpLocks noChangeAspect="1"/>
          </p:cNvGrpSpPr>
          <p:nvPr/>
        </p:nvGrpSpPr>
        <p:grpSpPr>
          <a:xfrm rot="5400000">
            <a:off x="12809681" y="8082026"/>
            <a:ext cx="700140" cy="700140"/>
            <a:chOff x="1371600" y="6705600"/>
            <a:chExt cx="10972800" cy="10972800"/>
          </a:xfrm>
        </p:grpSpPr>
        <p:sp>
          <p:nvSpPr>
            <p:cNvPr id="8" name="Freeform 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10" name="TextBox 10"/>
          <p:cNvSpPr txBox="1"/>
          <p:nvPr/>
        </p:nvSpPr>
        <p:spPr>
          <a:xfrm>
            <a:off x="1356797" y="3793283"/>
            <a:ext cx="8625403" cy="948978"/>
          </a:xfrm>
          <a:prstGeom prst="rect">
            <a:avLst/>
          </a:prstGeom>
        </p:spPr>
        <p:txBody>
          <a:bodyPr lIns="0" tIns="0" rIns="0" bIns="0" rtlCol="0" anchor="t">
            <a:spAutoFit/>
          </a:bodyPr>
          <a:lstStyle/>
          <a:p>
            <a:pPr marL="0" marR="0" lvl="0" indent="0" algn="ctr" defTabSz="914400" rtl="0" eaLnBrk="1" fontAlgn="auto" latinLnBrk="0" hangingPunct="1">
              <a:lnSpc>
                <a:spcPts val="7359"/>
              </a:lnSpc>
              <a:spcBef>
                <a:spcPts val="0"/>
              </a:spcBef>
              <a:spcAft>
                <a:spcPts val="0"/>
              </a:spcAft>
              <a:buClrTx/>
              <a:buSzTx/>
              <a:buFontTx/>
              <a:buNone/>
              <a:tabLst/>
              <a:defRPr/>
            </a:pPr>
            <a:r>
              <a:rPr kumimoji="0" lang="en-US" sz="6399" b="0" i="0" u="none" strike="noStrike" kern="1200" cap="none" spc="0" normalizeH="0" baseline="0" noProof="0" dirty="0">
                <a:ln>
                  <a:noFill/>
                </a:ln>
                <a:solidFill>
                  <a:srgbClr val="F7F4FA"/>
                </a:solidFill>
                <a:effectLst/>
                <a:uLnTx/>
                <a:uFillTx/>
                <a:latin typeface="Aileron Heavy"/>
                <a:ea typeface="+mn-ea"/>
                <a:cs typeface="+mn-cs"/>
              </a:rPr>
              <a:t>Thank You! </a:t>
            </a:r>
          </a:p>
        </p:txBody>
      </p:sp>
      <p:cxnSp>
        <p:nvCxnSpPr>
          <p:cNvPr id="13" name="Straight Connector 12">
            <a:extLst>
              <a:ext uri="{FF2B5EF4-FFF2-40B4-BE49-F238E27FC236}">
                <a16:creationId xmlns:a16="http://schemas.microsoft.com/office/drawing/2014/main" id="{6B0186AB-781B-46F2-ABD1-8B05A2E383F5}"/>
              </a:ext>
            </a:extLst>
          </p:cNvPr>
          <p:cNvCxnSpPr>
            <a:cxnSpLocks/>
          </p:cNvCxnSpPr>
          <p:nvPr/>
        </p:nvCxnSpPr>
        <p:spPr>
          <a:xfrm>
            <a:off x="1535200" y="5524500"/>
            <a:ext cx="8447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9668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15" name="AutoShape 3">
            <a:extLst>
              <a:ext uri="{FF2B5EF4-FFF2-40B4-BE49-F238E27FC236}">
                <a16:creationId xmlns:a16="http://schemas.microsoft.com/office/drawing/2014/main" id="{F99100BB-C52F-4CEF-BA56-8F23384C584A}"/>
              </a:ext>
            </a:extLst>
          </p:cNvPr>
          <p:cNvSpPr/>
          <p:nvPr/>
        </p:nvSpPr>
        <p:spPr>
          <a:xfrm>
            <a:off x="3589540" y="5417893"/>
            <a:ext cx="3420860" cy="3911281"/>
          </a:xfrm>
          <a:prstGeom prst="rect">
            <a:avLst/>
          </a:prstGeom>
          <a:solidFill>
            <a:srgbClr val="F7F4FA"/>
          </a:solidFill>
        </p:spPr>
        <p:txBody>
          <a:bodyPr/>
          <a:lstStyle/>
          <a:p>
            <a:endParaRPr lang="en-US" dirty="0"/>
          </a:p>
        </p:txBody>
      </p:sp>
      <p:grpSp>
        <p:nvGrpSpPr>
          <p:cNvPr id="16" name="Group 10">
            <a:extLst>
              <a:ext uri="{FF2B5EF4-FFF2-40B4-BE49-F238E27FC236}">
                <a16:creationId xmlns:a16="http://schemas.microsoft.com/office/drawing/2014/main" id="{467D6CAB-2F2E-4CC0-8971-51C8A249E1BF}"/>
              </a:ext>
            </a:extLst>
          </p:cNvPr>
          <p:cNvGrpSpPr/>
          <p:nvPr/>
        </p:nvGrpSpPr>
        <p:grpSpPr>
          <a:xfrm>
            <a:off x="4049101" y="5876242"/>
            <a:ext cx="2727386" cy="1710023"/>
            <a:chOff x="-252641" y="-57150"/>
            <a:chExt cx="3636514" cy="2280027"/>
          </a:xfrm>
        </p:grpSpPr>
        <p:sp>
          <p:nvSpPr>
            <p:cNvPr id="17" name="TextBox 11">
              <a:extLst>
                <a:ext uri="{FF2B5EF4-FFF2-40B4-BE49-F238E27FC236}">
                  <a16:creationId xmlns:a16="http://schemas.microsoft.com/office/drawing/2014/main" id="{33A281AB-F757-46B0-9D54-95CF6C83CBFB}"/>
                </a:ext>
              </a:extLst>
            </p:cNvPr>
            <p:cNvSpPr txBox="1"/>
            <p:nvPr/>
          </p:nvSpPr>
          <p:spPr>
            <a:xfrm>
              <a:off x="0" y="-57150"/>
              <a:ext cx="3383873" cy="555705"/>
            </a:xfrm>
            <a:prstGeom prst="rect">
              <a:avLst/>
            </a:prstGeom>
          </p:spPr>
          <p:txBody>
            <a:bodyPr lIns="0" tIns="0" rIns="0" bIns="0" rtlCol="0" anchor="t">
              <a:spAutoFit/>
            </a:bodyPr>
            <a:lstStyle/>
            <a:p>
              <a:pPr marL="0" lvl="0" indent="0" algn="l">
                <a:lnSpc>
                  <a:spcPts val="3500"/>
                </a:lnSpc>
                <a:spcBef>
                  <a:spcPct val="0"/>
                </a:spcBef>
              </a:pPr>
              <a:r>
                <a:rPr lang="en-US" sz="2500" dirty="0">
                  <a:solidFill>
                    <a:srgbClr val="17161C"/>
                  </a:solidFill>
                  <a:latin typeface="Aileron Heavy"/>
                </a:rPr>
                <a:t>Data Source</a:t>
              </a:r>
              <a:endParaRPr lang="en-US" sz="2500" u="none" dirty="0">
                <a:solidFill>
                  <a:srgbClr val="17161C"/>
                </a:solidFill>
                <a:latin typeface="Aileron Heavy"/>
              </a:endParaRPr>
            </a:p>
          </p:txBody>
        </p:sp>
        <p:sp>
          <p:nvSpPr>
            <p:cNvPr id="18" name="TextBox 12">
              <a:extLst>
                <a:ext uri="{FF2B5EF4-FFF2-40B4-BE49-F238E27FC236}">
                  <a16:creationId xmlns:a16="http://schemas.microsoft.com/office/drawing/2014/main" id="{E884B387-DEFF-4632-B2AE-2F6186FA453A}"/>
                </a:ext>
              </a:extLst>
            </p:cNvPr>
            <p:cNvSpPr txBox="1"/>
            <p:nvPr/>
          </p:nvSpPr>
          <p:spPr>
            <a:xfrm>
              <a:off x="-252641" y="1094364"/>
              <a:ext cx="3636514" cy="1128513"/>
            </a:xfrm>
            <a:prstGeom prst="rect">
              <a:avLst/>
            </a:prstGeom>
          </p:spPr>
          <p:txBody>
            <a:bodyPr wrap="square" lIns="0" tIns="0" rIns="0" bIns="0" rtlCol="0" anchor="t">
              <a:spAutoFit/>
            </a:bodyPr>
            <a:lstStyle/>
            <a:p>
              <a:pPr marL="0" lvl="0" indent="0" algn="ctr">
                <a:lnSpc>
                  <a:spcPts val="2240"/>
                </a:lnSpc>
                <a:spcBef>
                  <a:spcPct val="0"/>
                </a:spcBef>
              </a:pPr>
              <a:r>
                <a:rPr lang="en-US" sz="2000" u="none" dirty="0">
                  <a:solidFill>
                    <a:srgbClr val="17161C"/>
                  </a:solidFill>
                  <a:latin typeface="Roboto"/>
                  <a:hlinkClick r:id="rId4"/>
                </a:rPr>
                <a:t>https://archive.ics.uci.edu/ml/datasets/Online+Retail</a:t>
              </a:r>
              <a:endParaRPr lang="en-US" sz="2000" u="none" dirty="0">
                <a:solidFill>
                  <a:srgbClr val="17161C"/>
                </a:solidFill>
                <a:latin typeface="Roboto"/>
              </a:endParaRPr>
            </a:p>
          </p:txBody>
        </p:sp>
      </p:grpSp>
      <p:grpSp>
        <p:nvGrpSpPr>
          <p:cNvPr id="19" name="Group 13">
            <a:extLst>
              <a:ext uri="{FF2B5EF4-FFF2-40B4-BE49-F238E27FC236}">
                <a16:creationId xmlns:a16="http://schemas.microsoft.com/office/drawing/2014/main" id="{AF874B91-AD36-40E7-A76E-99B648344067}"/>
              </a:ext>
            </a:extLst>
          </p:cNvPr>
          <p:cNvGrpSpPr>
            <a:grpSpLocks noChangeAspect="1"/>
          </p:cNvGrpSpPr>
          <p:nvPr/>
        </p:nvGrpSpPr>
        <p:grpSpPr>
          <a:xfrm>
            <a:off x="3823272" y="5987760"/>
            <a:ext cx="225829" cy="236604"/>
            <a:chOff x="1362791" y="6434624"/>
            <a:chExt cx="10990369" cy="11514753"/>
          </a:xfrm>
        </p:grpSpPr>
        <p:sp>
          <p:nvSpPr>
            <p:cNvPr id="20" name="Freeform 14">
              <a:extLst>
                <a:ext uri="{FF2B5EF4-FFF2-40B4-BE49-F238E27FC236}">
                  <a16:creationId xmlns:a16="http://schemas.microsoft.com/office/drawing/2014/main" id="{A9DD66B7-80C4-4310-A265-E167EA66FF1E}"/>
                </a:ext>
              </a:extLst>
            </p:cNvPr>
            <p:cNvSpPr/>
            <p:nvPr/>
          </p:nvSpPr>
          <p:spPr>
            <a:xfrm>
              <a:off x="1362791" y="6434624"/>
              <a:ext cx="10990369" cy="11514753"/>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21" name="AutoShape 20">
            <a:extLst>
              <a:ext uri="{FF2B5EF4-FFF2-40B4-BE49-F238E27FC236}">
                <a16:creationId xmlns:a16="http://schemas.microsoft.com/office/drawing/2014/main" id="{E2F2EB7A-BEF0-4C44-8C49-2D61A8734DB8}"/>
              </a:ext>
            </a:extLst>
          </p:cNvPr>
          <p:cNvSpPr/>
          <p:nvPr/>
        </p:nvSpPr>
        <p:spPr>
          <a:xfrm>
            <a:off x="7092027" y="5412196"/>
            <a:ext cx="3420860" cy="3916977"/>
          </a:xfrm>
          <a:prstGeom prst="rect">
            <a:avLst/>
          </a:prstGeom>
          <a:solidFill>
            <a:srgbClr val="F7F4FA"/>
          </a:solidFill>
        </p:spPr>
      </p:sp>
      <p:grpSp>
        <p:nvGrpSpPr>
          <p:cNvPr id="22" name="Group 21">
            <a:extLst>
              <a:ext uri="{FF2B5EF4-FFF2-40B4-BE49-F238E27FC236}">
                <a16:creationId xmlns:a16="http://schemas.microsoft.com/office/drawing/2014/main" id="{1212B6AA-F823-4EFA-8839-DCA338E416DC}"/>
              </a:ext>
            </a:extLst>
          </p:cNvPr>
          <p:cNvGrpSpPr/>
          <p:nvPr/>
        </p:nvGrpSpPr>
        <p:grpSpPr>
          <a:xfrm>
            <a:off x="7471437" y="5859067"/>
            <a:ext cx="2802110" cy="1727198"/>
            <a:chOff x="-352273" y="-156408"/>
            <a:chExt cx="3736146" cy="2302931"/>
          </a:xfrm>
        </p:grpSpPr>
        <p:sp>
          <p:nvSpPr>
            <p:cNvPr id="24" name="TextBox 22">
              <a:extLst>
                <a:ext uri="{FF2B5EF4-FFF2-40B4-BE49-F238E27FC236}">
                  <a16:creationId xmlns:a16="http://schemas.microsoft.com/office/drawing/2014/main" id="{E40457E1-1AEF-405E-A319-06E51AFCA750}"/>
                </a:ext>
              </a:extLst>
            </p:cNvPr>
            <p:cNvSpPr txBox="1"/>
            <p:nvPr/>
          </p:nvSpPr>
          <p:spPr>
            <a:xfrm>
              <a:off x="0" y="-156408"/>
              <a:ext cx="3383873" cy="555705"/>
            </a:xfrm>
            <a:prstGeom prst="rect">
              <a:avLst/>
            </a:prstGeom>
          </p:spPr>
          <p:txBody>
            <a:bodyPr lIns="0" tIns="0" rIns="0" bIns="0" rtlCol="0" anchor="t">
              <a:spAutoFit/>
            </a:bodyPr>
            <a:lstStyle/>
            <a:p>
              <a:pPr marL="0" lvl="0" indent="0" algn="l">
                <a:lnSpc>
                  <a:spcPts val="3500"/>
                </a:lnSpc>
                <a:spcBef>
                  <a:spcPct val="0"/>
                </a:spcBef>
              </a:pPr>
              <a:r>
                <a:rPr lang="en-US" sz="2500" u="none" dirty="0">
                  <a:solidFill>
                    <a:srgbClr val="17161C"/>
                  </a:solidFill>
                  <a:latin typeface="Aileron Heavy"/>
                </a:rPr>
                <a:t>Data Shape</a:t>
              </a:r>
            </a:p>
          </p:txBody>
        </p:sp>
        <p:sp>
          <p:nvSpPr>
            <p:cNvPr id="25" name="TextBox 23">
              <a:extLst>
                <a:ext uri="{FF2B5EF4-FFF2-40B4-BE49-F238E27FC236}">
                  <a16:creationId xmlns:a16="http://schemas.microsoft.com/office/drawing/2014/main" id="{8CA15BE3-A3A1-48DA-AA4A-5AF31FD2BF7E}"/>
                </a:ext>
              </a:extLst>
            </p:cNvPr>
            <p:cNvSpPr txBox="1"/>
            <p:nvPr/>
          </p:nvSpPr>
          <p:spPr>
            <a:xfrm>
              <a:off x="-352273" y="1018008"/>
              <a:ext cx="3534914" cy="1128515"/>
            </a:xfrm>
            <a:prstGeom prst="rect">
              <a:avLst/>
            </a:prstGeom>
          </p:spPr>
          <p:txBody>
            <a:bodyPr wrap="square" lIns="0" tIns="0" rIns="0" bIns="0" rtlCol="0" anchor="t">
              <a:spAutoFit/>
            </a:bodyPr>
            <a:lstStyle/>
            <a:p>
              <a:pPr marL="0" lvl="0" indent="0" algn="ctr">
                <a:lnSpc>
                  <a:spcPts val="2240"/>
                </a:lnSpc>
                <a:spcBef>
                  <a:spcPct val="0"/>
                </a:spcBef>
              </a:pPr>
              <a:r>
                <a:rPr lang="en-US" sz="2000" u="none" dirty="0">
                  <a:solidFill>
                    <a:srgbClr val="17161C"/>
                  </a:solidFill>
                  <a:latin typeface="Roboto"/>
                </a:rPr>
                <a:t>8 Columns</a:t>
              </a:r>
            </a:p>
            <a:p>
              <a:pPr marL="0" lvl="0" indent="0" algn="ctr">
                <a:lnSpc>
                  <a:spcPts val="2240"/>
                </a:lnSpc>
                <a:spcBef>
                  <a:spcPct val="0"/>
                </a:spcBef>
              </a:pPr>
              <a:endParaRPr lang="en-US" sz="2000" u="none" dirty="0">
                <a:solidFill>
                  <a:srgbClr val="17161C"/>
                </a:solidFill>
                <a:latin typeface="Roboto"/>
              </a:endParaRPr>
            </a:p>
            <a:p>
              <a:pPr marL="0" lvl="0" indent="0" algn="ctr">
                <a:lnSpc>
                  <a:spcPts val="2240"/>
                </a:lnSpc>
                <a:spcBef>
                  <a:spcPct val="0"/>
                </a:spcBef>
              </a:pPr>
              <a:r>
                <a:rPr lang="en-US" sz="2000" dirty="0">
                  <a:solidFill>
                    <a:srgbClr val="17161C"/>
                  </a:solidFill>
                  <a:latin typeface="Roboto"/>
                </a:rPr>
                <a:t>541,909 Rows</a:t>
              </a:r>
              <a:endParaRPr lang="en-US" sz="2000" u="none" dirty="0">
                <a:solidFill>
                  <a:srgbClr val="17161C"/>
                </a:solidFill>
                <a:latin typeface="Roboto"/>
              </a:endParaRPr>
            </a:p>
          </p:txBody>
        </p:sp>
      </p:grpSp>
      <p:grpSp>
        <p:nvGrpSpPr>
          <p:cNvPr id="26" name="Group 24">
            <a:extLst>
              <a:ext uri="{FF2B5EF4-FFF2-40B4-BE49-F238E27FC236}">
                <a16:creationId xmlns:a16="http://schemas.microsoft.com/office/drawing/2014/main" id="{B359FB43-8A8E-467E-A849-A9E0C4C277C7}"/>
              </a:ext>
            </a:extLst>
          </p:cNvPr>
          <p:cNvGrpSpPr>
            <a:grpSpLocks noChangeAspect="1"/>
          </p:cNvGrpSpPr>
          <p:nvPr/>
        </p:nvGrpSpPr>
        <p:grpSpPr>
          <a:xfrm>
            <a:off x="7320513" y="5971046"/>
            <a:ext cx="225468" cy="225468"/>
            <a:chOff x="1371600" y="6705600"/>
            <a:chExt cx="10972800" cy="10972800"/>
          </a:xfrm>
        </p:grpSpPr>
        <p:sp>
          <p:nvSpPr>
            <p:cNvPr id="27" name="Freeform 25">
              <a:extLst>
                <a:ext uri="{FF2B5EF4-FFF2-40B4-BE49-F238E27FC236}">
                  <a16:creationId xmlns:a16="http://schemas.microsoft.com/office/drawing/2014/main" id="{5F983998-E1B9-4ED4-B4B1-E097B6EC4424}"/>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28" name="AutoShape 8">
            <a:extLst>
              <a:ext uri="{FF2B5EF4-FFF2-40B4-BE49-F238E27FC236}">
                <a16:creationId xmlns:a16="http://schemas.microsoft.com/office/drawing/2014/main" id="{5AF80EBF-90FA-4A46-B001-D8F91939FFF8}"/>
              </a:ext>
            </a:extLst>
          </p:cNvPr>
          <p:cNvSpPr/>
          <p:nvPr/>
        </p:nvSpPr>
        <p:spPr>
          <a:xfrm>
            <a:off x="3581400" y="3314700"/>
            <a:ext cx="13936460" cy="2016899"/>
          </a:xfrm>
          <a:prstGeom prst="rect">
            <a:avLst/>
          </a:prstGeom>
          <a:solidFill>
            <a:srgbClr val="F7F4FA"/>
          </a:solidFill>
        </p:spPr>
      </p:sp>
      <p:sp>
        <p:nvSpPr>
          <p:cNvPr id="30" name="TextBox 62">
            <a:extLst>
              <a:ext uri="{FF2B5EF4-FFF2-40B4-BE49-F238E27FC236}">
                <a16:creationId xmlns:a16="http://schemas.microsoft.com/office/drawing/2014/main" id="{D61CB09D-2D74-421F-B10F-BCE2B5BF0ABB}"/>
              </a:ext>
            </a:extLst>
          </p:cNvPr>
          <p:cNvSpPr txBox="1"/>
          <p:nvPr/>
        </p:nvSpPr>
        <p:spPr>
          <a:xfrm>
            <a:off x="4117571" y="3467100"/>
            <a:ext cx="13166376" cy="1667123"/>
          </a:xfrm>
          <a:prstGeom prst="rect">
            <a:avLst/>
          </a:prstGeom>
        </p:spPr>
        <p:txBody>
          <a:bodyPr wrap="square" lIns="0" tIns="0" rIns="0" bIns="0" rtlCol="0" anchor="t">
            <a:spAutoFit/>
          </a:bodyPr>
          <a:lstStyle/>
          <a:p>
            <a:pPr lvl="0" algn="ctr">
              <a:lnSpc>
                <a:spcPct val="150000"/>
              </a:lnSpc>
              <a:spcBef>
                <a:spcPct val="0"/>
              </a:spcBef>
            </a:pPr>
            <a:r>
              <a:rPr lang="en-US" sz="2500" dirty="0">
                <a:latin typeface="Roboto"/>
              </a:rPr>
              <a:t>Transnational data set which contains all the transactions occurring between 01/12/2010 and 09/12/2011 for a UK-based and registered non-store online retail. The company mainly sells unique all-occasion gifts. Many customers of the company are wholesalers.</a:t>
            </a:r>
          </a:p>
        </p:txBody>
      </p:sp>
      <p:sp>
        <p:nvSpPr>
          <p:cNvPr id="34" name="AutoShape 20">
            <a:extLst>
              <a:ext uri="{FF2B5EF4-FFF2-40B4-BE49-F238E27FC236}">
                <a16:creationId xmlns:a16="http://schemas.microsoft.com/office/drawing/2014/main" id="{690F7C0B-0885-44B1-AD7B-3E7F2D9E7A95}"/>
              </a:ext>
            </a:extLst>
          </p:cNvPr>
          <p:cNvSpPr/>
          <p:nvPr/>
        </p:nvSpPr>
        <p:spPr>
          <a:xfrm>
            <a:off x="10594514" y="5417523"/>
            <a:ext cx="3420860" cy="3916977"/>
          </a:xfrm>
          <a:prstGeom prst="rect">
            <a:avLst/>
          </a:prstGeom>
          <a:solidFill>
            <a:srgbClr val="F7F4FA"/>
          </a:solidFill>
        </p:spPr>
      </p:sp>
      <p:grpSp>
        <p:nvGrpSpPr>
          <p:cNvPr id="35" name="Group 34">
            <a:extLst>
              <a:ext uri="{FF2B5EF4-FFF2-40B4-BE49-F238E27FC236}">
                <a16:creationId xmlns:a16="http://schemas.microsoft.com/office/drawing/2014/main" id="{DB100172-ABB3-4252-9856-6EFBF5DDD587}"/>
              </a:ext>
            </a:extLst>
          </p:cNvPr>
          <p:cNvGrpSpPr/>
          <p:nvPr/>
        </p:nvGrpSpPr>
        <p:grpSpPr>
          <a:xfrm>
            <a:off x="11248982" y="5864394"/>
            <a:ext cx="2537905" cy="875485"/>
            <a:chOff x="0" y="-156408"/>
            <a:chExt cx="3383873" cy="1167313"/>
          </a:xfrm>
        </p:grpSpPr>
        <p:sp>
          <p:nvSpPr>
            <p:cNvPr id="36" name="TextBox 22">
              <a:extLst>
                <a:ext uri="{FF2B5EF4-FFF2-40B4-BE49-F238E27FC236}">
                  <a16:creationId xmlns:a16="http://schemas.microsoft.com/office/drawing/2014/main" id="{E60C42FC-4803-4102-9AC4-D0F2E67F5014}"/>
                </a:ext>
              </a:extLst>
            </p:cNvPr>
            <p:cNvSpPr txBox="1"/>
            <p:nvPr/>
          </p:nvSpPr>
          <p:spPr>
            <a:xfrm>
              <a:off x="0" y="-156408"/>
              <a:ext cx="3383873" cy="1145613"/>
            </a:xfrm>
            <a:prstGeom prst="rect">
              <a:avLst/>
            </a:prstGeom>
          </p:spPr>
          <p:txBody>
            <a:bodyPr lIns="0" tIns="0" rIns="0" bIns="0" rtlCol="0" anchor="t">
              <a:spAutoFit/>
            </a:bodyPr>
            <a:lstStyle/>
            <a:p>
              <a:pPr marL="0" lvl="0" indent="0" algn="l">
                <a:lnSpc>
                  <a:spcPts val="3500"/>
                </a:lnSpc>
                <a:spcBef>
                  <a:spcPct val="0"/>
                </a:spcBef>
              </a:pPr>
              <a:r>
                <a:rPr lang="en-US" sz="2500" dirty="0">
                  <a:solidFill>
                    <a:srgbClr val="17161C"/>
                  </a:solidFill>
                  <a:latin typeface="Aileron Heavy"/>
                </a:rPr>
                <a:t>Variables</a:t>
              </a:r>
            </a:p>
            <a:p>
              <a:pPr marL="0" lvl="0" indent="0" algn="l">
                <a:lnSpc>
                  <a:spcPts val="3500"/>
                </a:lnSpc>
                <a:spcBef>
                  <a:spcPct val="0"/>
                </a:spcBef>
              </a:pPr>
              <a:endParaRPr lang="en-US" sz="2500" u="none" dirty="0">
                <a:solidFill>
                  <a:srgbClr val="17161C"/>
                </a:solidFill>
                <a:latin typeface="Aileron Heavy"/>
              </a:endParaRPr>
            </a:p>
          </p:txBody>
        </p:sp>
        <p:sp>
          <p:nvSpPr>
            <p:cNvPr id="37" name="TextBox 23">
              <a:extLst>
                <a:ext uri="{FF2B5EF4-FFF2-40B4-BE49-F238E27FC236}">
                  <a16:creationId xmlns:a16="http://schemas.microsoft.com/office/drawing/2014/main" id="{EA87D307-153C-4D2A-8561-114F55C9FB86}"/>
                </a:ext>
              </a:extLst>
            </p:cNvPr>
            <p:cNvSpPr txBox="1"/>
            <p:nvPr/>
          </p:nvSpPr>
          <p:spPr>
            <a:xfrm>
              <a:off x="0" y="660383"/>
              <a:ext cx="3383873" cy="350522"/>
            </a:xfrm>
            <a:prstGeom prst="rect">
              <a:avLst/>
            </a:prstGeom>
          </p:spPr>
          <p:txBody>
            <a:bodyPr lIns="0" tIns="0" rIns="0" bIns="0" rtlCol="0" anchor="t">
              <a:spAutoFit/>
            </a:bodyPr>
            <a:lstStyle/>
            <a:p>
              <a:pPr marL="0" lvl="0" indent="0" algn="l">
                <a:lnSpc>
                  <a:spcPts val="2240"/>
                </a:lnSpc>
                <a:spcBef>
                  <a:spcPct val="0"/>
                </a:spcBef>
              </a:pPr>
              <a:endParaRPr lang="en-US" sz="1600" u="none" dirty="0">
                <a:solidFill>
                  <a:srgbClr val="17161C"/>
                </a:solidFill>
                <a:latin typeface="Roboto"/>
              </a:endParaRPr>
            </a:p>
          </p:txBody>
        </p:sp>
      </p:grpSp>
      <p:grpSp>
        <p:nvGrpSpPr>
          <p:cNvPr id="38" name="Group 24">
            <a:extLst>
              <a:ext uri="{FF2B5EF4-FFF2-40B4-BE49-F238E27FC236}">
                <a16:creationId xmlns:a16="http://schemas.microsoft.com/office/drawing/2014/main" id="{ECF180B2-F1E5-4FBD-8B45-0939D2010856}"/>
              </a:ext>
            </a:extLst>
          </p:cNvPr>
          <p:cNvGrpSpPr>
            <a:grpSpLocks noChangeAspect="1"/>
          </p:cNvGrpSpPr>
          <p:nvPr/>
        </p:nvGrpSpPr>
        <p:grpSpPr>
          <a:xfrm>
            <a:off x="10833853" y="5976373"/>
            <a:ext cx="225468" cy="225468"/>
            <a:chOff x="1371600" y="6705600"/>
            <a:chExt cx="10972800" cy="10972800"/>
          </a:xfrm>
        </p:grpSpPr>
        <p:sp>
          <p:nvSpPr>
            <p:cNvPr id="39" name="Freeform 25">
              <a:extLst>
                <a:ext uri="{FF2B5EF4-FFF2-40B4-BE49-F238E27FC236}">
                  <a16:creationId xmlns:a16="http://schemas.microsoft.com/office/drawing/2014/main" id="{50023293-0AA3-47D4-B2DE-8BA03967F3D2}"/>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40" name="AutoShape 20">
            <a:extLst>
              <a:ext uri="{FF2B5EF4-FFF2-40B4-BE49-F238E27FC236}">
                <a16:creationId xmlns:a16="http://schemas.microsoft.com/office/drawing/2014/main" id="{19EB6741-8E55-4E5F-B3EC-98868AD0E8DE}"/>
              </a:ext>
            </a:extLst>
          </p:cNvPr>
          <p:cNvSpPr/>
          <p:nvPr/>
        </p:nvSpPr>
        <p:spPr>
          <a:xfrm>
            <a:off x="14097000" y="5412196"/>
            <a:ext cx="3420860" cy="3916977"/>
          </a:xfrm>
          <a:prstGeom prst="rect">
            <a:avLst/>
          </a:prstGeom>
          <a:solidFill>
            <a:srgbClr val="F7F4FA"/>
          </a:solidFill>
        </p:spPr>
      </p:sp>
      <p:grpSp>
        <p:nvGrpSpPr>
          <p:cNvPr id="41" name="Group 40">
            <a:extLst>
              <a:ext uri="{FF2B5EF4-FFF2-40B4-BE49-F238E27FC236}">
                <a16:creationId xmlns:a16="http://schemas.microsoft.com/office/drawing/2014/main" id="{33C6378C-72B1-426D-99B0-3BE9392F072E}"/>
              </a:ext>
            </a:extLst>
          </p:cNvPr>
          <p:cNvGrpSpPr/>
          <p:nvPr/>
        </p:nvGrpSpPr>
        <p:grpSpPr>
          <a:xfrm>
            <a:off x="14538477" y="5859067"/>
            <a:ext cx="2745470" cy="2214510"/>
            <a:chOff x="-276753" y="-156408"/>
            <a:chExt cx="3660626" cy="2952677"/>
          </a:xfrm>
        </p:grpSpPr>
        <p:sp>
          <p:nvSpPr>
            <p:cNvPr id="42" name="TextBox 22">
              <a:extLst>
                <a:ext uri="{FF2B5EF4-FFF2-40B4-BE49-F238E27FC236}">
                  <a16:creationId xmlns:a16="http://schemas.microsoft.com/office/drawing/2014/main" id="{43F28F2E-32D3-4E17-B52B-832F534B7DF7}"/>
                </a:ext>
              </a:extLst>
            </p:cNvPr>
            <p:cNvSpPr txBox="1"/>
            <p:nvPr/>
          </p:nvSpPr>
          <p:spPr>
            <a:xfrm>
              <a:off x="0" y="-156408"/>
              <a:ext cx="3383873" cy="555705"/>
            </a:xfrm>
            <a:prstGeom prst="rect">
              <a:avLst/>
            </a:prstGeom>
          </p:spPr>
          <p:txBody>
            <a:bodyPr lIns="0" tIns="0" rIns="0" bIns="0" rtlCol="0" anchor="t">
              <a:spAutoFit/>
            </a:bodyPr>
            <a:lstStyle/>
            <a:p>
              <a:pPr marL="0" lvl="0" indent="0" algn="l">
                <a:lnSpc>
                  <a:spcPts val="3500"/>
                </a:lnSpc>
                <a:spcBef>
                  <a:spcPct val="0"/>
                </a:spcBef>
              </a:pPr>
              <a:r>
                <a:rPr lang="en-US" sz="2500" dirty="0">
                  <a:solidFill>
                    <a:srgbClr val="17161C"/>
                  </a:solidFill>
                  <a:latin typeface="Aileron Heavy"/>
                </a:rPr>
                <a:t>Characteristics</a:t>
              </a:r>
              <a:endParaRPr lang="en-US" sz="2500" u="none" dirty="0">
                <a:solidFill>
                  <a:srgbClr val="17161C"/>
                </a:solidFill>
                <a:latin typeface="Aileron Heavy"/>
              </a:endParaRPr>
            </a:p>
          </p:txBody>
        </p:sp>
        <p:sp>
          <p:nvSpPr>
            <p:cNvPr id="43" name="TextBox 23">
              <a:extLst>
                <a:ext uri="{FF2B5EF4-FFF2-40B4-BE49-F238E27FC236}">
                  <a16:creationId xmlns:a16="http://schemas.microsoft.com/office/drawing/2014/main" id="{202F8458-2C85-4FB0-8F82-1C07DD6CBA77}"/>
                </a:ext>
              </a:extLst>
            </p:cNvPr>
            <p:cNvSpPr txBox="1"/>
            <p:nvPr/>
          </p:nvSpPr>
          <p:spPr>
            <a:xfrm>
              <a:off x="-276753" y="1018007"/>
              <a:ext cx="3383873" cy="1778262"/>
            </a:xfrm>
            <a:prstGeom prst="rect">
              <a:avLst/>
            </a:prstGeom>
          </p:spPr>
          <p:txBody>
            <a:bodyPr lIns="0" tIns="0" rIns="0" bIns="0" rtlCol="0" anchor="t">
              <a:spAutoFit/>
            </a:bodyPr>
            <a:lstStyle/>
            <a:p>
              <a:pPr algn="ctr">
                <a:lnSpc>
                  <a:spcPct val="150000"/>
                </a:lnSpc>
                <a:spcBef>
                  <a:spcPct val="0"/>
                </a:spcBef>
              </a:pPr>
              <a:r>
                <a:rPr lang="en-US" sz="2000" dirty="0">
                  <a:solidFill>
                    <a:srgbClr val="17161C"/>
                  </a:solidFill>
                  <a:latin typeface="Roboto"/>
                </a:rPr>
                <a:t>Multivariate, Sequential, </a:t>
              </a:r>
            </a:p>
            <a:p>
              <a:pPr algn="ctr">
                <a:lnSpc>
                  <a:spcPct val="150000"/>
                </a:lnSpc>
                <a:spcBef>
                  <a:spcPct val="0"/>
                </a:spcBef>
              </a:pPr>
              <a:r>
                <a:rPr lang="en-US" sz="2000" dirty="0">
                  <a:solidFill>
                    <a:srgbClr val="17161C"/>
                  </a:solidFill>
                  <a:latin typeface="Roboto"/>
                </a:rPr>
                <a:t>Time-Series</a:t>
              </a:r>
            </a:p>
          </p:txBody>
        </p:sp>
      </p:grpSp>
      <p:grpSp>
        <p:nvGrpSpPr>
          <p:cNvPr id="44" name="Group 24">
            <a:extLst>
              <a:ext uri="{FF2B5EF4-FFF2-40B4-BE49-F238E27FC236}">
                <a16:creationId xmlns:a16="http://schemas.microsoft.com/office/drawing/2014/main" id="{2107EF1B-9B36-4DF1-B732-CFFA110264C9}"/>
              </a:ext>
            </a:extLst>
          </p:cNvPr>
          <p:cNvGrpSpPr>
            <a:grpSpLocks noChangeAspect="1"/>
          </p:cNvGrpSpPr>
          <p:nvPr/>
        </p:nvGrpSpPr>
        <p:grpSpPr>
          <a:xfrm>
            <a:off x="14330913" y="5971046"/>
            <a:ext cx="225468" cy="225468"/>
            <a:chOff x="1371600" y="6705600"/>
            <a:chExt cx="10972800" cy="10972800"/>
          </a:xfrm>
        </p:grpSpPr>
        <p:sp>
          <p:nvSpPr>
            <p:cNvPr id="45" name="Freeform 25">
              <a:extLst>
                <a:ext uri="{FF2B5EF4-FFF2-40B4-BE49-F238E27FC236}">
                  <a16:creationId xmlns:a16="http://schemas.microsoft.com/office/drawing/2014/main" id="{F57150B3-8AE6-4B78-9D1B-28229AC6AC16}"/>
                </a:ext>
              </a:extLst>
            </p:cNvPr>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50" name="TextBox 23">
            <a:extLst>
              <a:ext uri="{FF2B5EF4-FFF2-40B4-BE49-F238E27FC236}">
                <a16:creationId xmlns:a16="http://schemas.microsoft.com/office/drawing/2014/main" id="{9E24A5B6-69C3-4190-AC79-C440F02B0583}"/>
              </a:ext>
            </a:extLst>
          </p:cNvPr>
          <p:cNvSpPr txBox="1"/>
          <p:nvPr/>
        </p:nvSpPr>
        <p:spPr>
          <a:xfrm>
            <a:off x="10984777" y="6667500"/>
            <a:ext cx="2651186" cy="2257028"/>
          </a:xfrm>
          <a:prstGeom prst="rect">
            <a:avLst/>
          </a:prstGeom>
        </p:spPr>
        <p:txBody>
          <a:bodyPr wrap="square" lIns="0" tIns="0" rIns="0" bIns="0" rtlCol="0" anchor="t">
            <a:spAutoFit/>
          </a:bodyPr>
          <a:lstStyle/>
          <a:p>
            <a:pPr marL="342900" lvl="0" indent="-342900">
              <a:lnSpc>
                <a:spcPts val="2240"/>
              </a:lnSpc>
              <a:spcBef>
                <a:spcPct val="0"/>
              </a:spcBef>
              <a:buFont typeface="Arial" panose="020B0604020202020204" pitchFamily="34" charset="0"/>
              <a:buChar char="•"/>
            </a:pPr>
            <a:r>
              <a:rPr lang="en-US" sz="2000" dirty="0" err="1">
                <a:solidFill>
                  <a:srgbClr val="17161C"/>
                </a:solidFill>
                <a:latin typeface="Roboto"/>
              </a:rPr>
              <a:t>InvoiceNo</a:t>
            </a:r>
            <a:endParaRPr lang="en-US" sz="2000"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u="none" dirty="0" err="1">
                <a:solidFill>
                  <a:srgbClr val="17161C"/>
                </a:solidFill>
                <a:latin typeface="Roboto"/>
              </a:rPr>
              <a:t>StockCode</a:t>
            </a:r>
            <a:endParaRPr lang="en-US" sz="2000" u="none"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dirty="0">
                <a:solidFill>
                  <a:srgbClr val="17161C"/>
                </a:solidFill>
                <a:latin typeface="Roboto"/>
              </a:rPr>
              <a:t>Description</a:t>
            </a:r>
            <a:endParaRPr lang="en-US" sz="2000" u="none"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dirty="0">
                <a:solidFill>
                  <a:srgbClr val="17161C"/>
                </a:solidFill>
                <a:latin typeface="Roboto"/>
              </a:rPr>
              <a:t>Quantity</a:t>
            </a:r>
          </a:p>
          <a:p>
            <a:pPr marL="342900" lvl="0" indent="-342900">
              <a:lnSpc>
                <a:spcPts val="2240"/>
              </a:lnSpc>
              <a:spcBef>
                <a:spcPct val="0"/>
              </a:spcBef>
              <a:buFont typeface="Arial" panose="020B0604020202020204" pitchFamily="34" charset="0"/>
              <a:buChar char="•"/>
            </a:pPr>
            <a:r>
              <a:rPr lang="en-US" sz="2000" u="none" dirty="0" err="1">
                <a:solidFill>
                  <a:srgbClr val="17161C"/>
                </a:solidFill>
                <a:latin typeface="Roboto"/>
              </a:rPr>
              <a:t>InvoiceDate</a:t>
            </a:r>
            <a:endParaRPr lang="en-US" sz="2000" u="none"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dirty="0" err="1">
                <a:solidFill>
                  <a:srgbClr val="17161C"/>
                </a:solidFill>
                <a:latin typeface="Roboto"/>
              </a:rPr>
              <a:t>UnitPrice</a:t>
            </a:r>
            <a:endParaRPr lang="en-US" sz="2000"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u="none" dirty="0" err="1">
                <a:solidFill>
                  <a:srgbClr val="17161C"/>
                </a:solidFill>
                <a:latin typeface="Roboto"/>
              </a:rPr>
              <a:t>CustomerID</a:t>
            </a:r>
            <a:endParaRPr lang="en-US" sz="2000" u="none" dirty="0">
              <a:solidFill>
                <a:srgbClr val="17161C"/>
              </a:solidFill>
              <a:latin typeface="Roboto"/>
            </a:endParaRPr>
          </a:p>
          <a:p>
            <a:pPr marL="342900" lvl="0" indent="-342900">
              <a:lnSpc>
                <a:spcPts val="2240"/>
              </a:lnSpc>
              <a:spcBef>
                <a:spcPct val="0"/>
              </a:spcBef>
              <a:buFont typeface="Arial" panose="020B0604020202020204" pitchFamily="34" charset="0"/>
              <a:buChar char="•"/>
            </a:pPr>
            <a:r>
              <a:rPr lang="en-US" sz="2000" dirty="0">
                <a:solidFill>
                  <a:srgbClr val="17161C"/>
                </a:solidFill>
                <a:latin typeface="Roboto"/>
              </a:rPr>
              <a:t>Country</a:t>
            </a:r>
            <a:endParaRPr lang="en-US" sz="2000" u="none" dirty="0">
              <a:solidFill>
                <a:srgbClr val="17161C"/>
              </a:solidFill>
              <a:latin typeface="Roboto"/>
            </a:endParaRPr>
          </a:p>
        </p:txBody>
      </p:sp>
      <p:sp>
        <p:nvSpPr>
          <p:cNvPr id="52" name="AutoShape 8">
            <a:extLst>
              <a:ext uri="{FF2B5EF4-FFF2-40B4-BE49-F238E27FC236}">
                <a16:creationId xmlns:a16="http://schemas.microsoft.com/office/drawing/2014/main" id="{B1F38D70-D275-4F42-92B5-4D86D70095CF}"/>
              </a:ext>
            </a:extLst>
          </p:cNvPr>
          <p:cNvSpPr/>
          <p:nvPr/>
        </p:nvSpPr>
        <p:spPr>
          <a:xfrm>
            <a:off x="3599065" y="1409700"/>
            <a:ext cx="13918795" cy="1818333"/>
          </a:xfrm>
          <a:prstGeom prst="rect">
            <a:avLst/>
          </a:prstGeom>
          <a:solidFill>
            <a:srgbClr val="F7F4FA"/>
          </a:solidFill>
        </p:spPr>
        <p:txBody>
          <a:bodyPr/>
          <a:lstStyle/>
          <a:p>
            <a:endParaRPr lang="en-US" sz="2800" dirty="0"/>
          </a:p>
        </p:txBody>
      </p:sp>
      <p:sp>
        <p:nvSpPr>
          <p:cNvPr id="53" name="TextBox 52">
            <a:extLst>
              <a:ext uri="{FF2B5EF4-FFF2-40B4-BE49-F238E27FC236}">
                <a16:creationId xmlns:a16="http://schemas.microsoft.com/office/drawing/2014/main" id="{97819C51-CDE0-499F-9803-54AE0277E5BD}"/>
              </a:ext>
            </a:extLst>
          </p:cNvPr>
          <p:cNvSpPr txBox="1"/>
          <p:nvPr/>
        </p:nvSpPr>
        <p:spPr>
          <a:xfrm>
            <a:off x="3581400" y="2129455"/>
            <a:ext cx="13918795" cy="410369"/>
          </a:xfrm>
          <a:prstGeom prst="rect">
            <a:avLst/>
          </a:prstGeom>
        </p:spPr>
        <p:txBody>
          <a:bodyPr wrap="square" lIns="0" tIns="0" rIns="0" bIns="0" rtlCol="0" anchor="t">
            <a:spAutoFit/>
          </a:bodyPr>
          <a:lstStyle>
            <a:defPPr>
              <a:defRPr lang="en-US"/>
            </a:defPPr>
            <a:lvl1pPr lvl="0" indent="0">
              <a:lnSpc>
                <a:spcPts val="3500"/>
              </a:lnSpc>
              <a:spcBef>
                <a:spcPct val="0"/>
              </a:spcBef>
              <a:defRPr sz="2500" u="none">
                <a:solidFill>
                  <a:srgbClr val="17161C"/>
                </a:solidFill>
                <a:latin typeface="Aileron Heavy"/>
              </a:defRPr>
            </a:lvl1pPr>
          </a:lstStyle>
          <a:p>
            <a:pPr algn="ctr"/>
            <a:r>
              <a:rPr lang="en-US" dirty="0"/>
              <a:t>ONLINE RETAIL DATASET</a:t>
            </a:r>
          </a:p>
        </p:txBody>
      </p:sp>
    </p:spTree>
    <p:extLst>
      <p:ext uri="{BB962C8B-B14F-4D97-AF65-F5344CB8AC3E}">
        <p14:creationId xmlns:p14="http://schemas.microsoft.com/office/powerpoint/2010/main" val="265322459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7F4FA"/>
        </a:solidFill>
        <a:effectLst/>
      </p:bgPr>
    </p:bg>
    <p:spTree>
      <p:nvGrpSpPr>
        <p:cNvPr id="1" name=""/>
        <p:cNvGrpSpPr/>
        <p:nvPr/>
      </p:nvGrpSpPr>
      <p:grpSpPr>
        <a:xfrm>
          <a:off x="0" y="0"/>
          <a:ext cx="0" cy="0"/>
          <a:chOff x="0" y="0"/>
          <a:chExt cx="0" cy="0"/>
        </a:xfrm>
      </p:grpSpPr>
      <p:grpSp>
        <p:nvGrpSpPr>
          <p:cNvPr id="2" name="Group 2"/>
          <p:cNvGrpSpPr/>
          <p:nvPr/>
        </p:nvGrpSpPr>
        <p:grpSpPr>
          <a:xfrm>
            <a:off x="10823355" y="2751028"/>
            <a:ext cx="3387098" cy="1226512"/>
            <a:chOff x="0" y="0"/>
            <a:chExt cx="3503685" cy="1268730"/>
          </a:xfrm>
        </p:grpSpPr>
        <p:sp>
          <p:nvSpPr>
            <p:cNvPr id="3" name="Freeform 3"/>
            <p:cNvSpPr/>
            <p:nvPr/>
          </p:nvSpPr>
          <p:spPr>
            <a:xfrm>
              <a:off x="0" y="0"/>
              <a:ext cx="3503685" cy="1268730"/>
            </a:xfrm>
            <a:custGeom>
              <a:avLst/>
              <a:gdLst/>
              <a:ahLst/>
              <a:cxnLst/>
              <a:rect l="l" t="t" r="r" b="b"/>
              <a:pathLst>
                <a:path w="3503685" h="1268730">
                  <a:moveTo>
                    <a:pt x="735330" y="0"/>
                  </a:moveTo>
                  <a:lnTo>
                    <a:pt x="0" y="1268730"/>
                  </a:lnTo>
                  <a:lnTo>
                    <a:pt x="3503685" y="1268730"/>
                  </a:lnTo>
                  <a:lnTo>
                    <a:pt x="2768355" y="0"/>
                  </a:lnTo>
                  <a:close/>
                </a:path>
              </a:pathLst>
            </a:custGeom>
            <a:solidFill>
              <a:srgbClr val="2255FF"/>
            </a:solidFill>
          </p:spPr>
        </p:sp>
      </p:grpSp>
      <p:pic>
        <p:nvPicPr>
          <p:cNvPr id="4" name="Picture 4"/>
          <p:cNvPicPr>
            <a:picLocks noChangeAspect="1"/>
          </p:cNvPicPr>
          <p:nvPr/>
        </p:nvPicPr>
        <p:blipFill>
          <a:blip r:embed="rId2"/>
          <a:srcRect/>
          <a:stretch>
            <a:fillRect/>
          </a:stretch>
        </p:blipFill>
        <p:spPr>
          <a:xfrm>
            <a:off x="11575928" y="1028700"/>
            <a:ext cx="1881953" cy="1629710"/>
          </a:xfrm>
          <a:prstGeom prst="rect">
            <a:avLst/>
          </a:prstGeom>
        </p:spPr>
      </p:pic>
      <p:grpSp>
        <p:nvGrpSpPr>
          <p:cNvPr id="5" name="Group 5"/>
          <p:cNvGrpSpPr/>
          <p:nvPr/>
        </p:nvGrpSpPr>
        <p:grpSpPr>
          <a:xfrm>
            <a:off x="10077461" y="4070160"/>
            <a:ext cx="4878886" cy="1226512"/>
            <a:chOff x="0" y="0"/>
            <a:chExt cx="5046821" cy="1268730"/>
          </a:xfrm>
        </p:grpSpPr>
        <p:sp>
          <p:nvSpPr>
            <p:cNvPr id="6" name="Freeform 6"/>
            <p:cNvSpPr/>
            <p:nvPr/>
          </p:nvSpPr>
          <p:spPr>
            <a:xfrm>
              <a:off x="0" y="0"/>
              <a:ext cx="5046821" cy="1268730"/>
            </a:xfrm>
            <a:custGeom>
              <a:avLst/>
              <a:gdLst/>
              <a:ahLst/>
              <a:cxnLst/>
              <a:rect l="l" t="t" r="r" b="b"/>
              <a:pathLst>
                <a:path w="5046821" h="1268730">
                  <a:moveTo>
                    <a:pt x="735330" y="0"/>
                  </a:moveTo>
                  <a:lnTo>
                    <a:pt x="0" y="1268730"/>
                  </a:lnTo>
                  <a:lnTo>
                    <a:pt x="5046821" y="1268730"/>
                  </a:lnTo>
                  <a:lnTo>
                    <a:pt x="4311491" y="0"/>
                  </a:lnTo>
                  <a:close/>
                </a:path>
              </a:pathLst>
            </a:custGeom>
            <a:solidFill>
              <a:srgbClr val="2255FF"/>
            </a:solidFill>
          </p:spPr>
        </p:sp>
      </p:grpSp>
      <p:grpSp>
        <p:nvGrpSpPr>
          <p:cNvPr id="7" name="Group 7"/>
          <p:cNvGrpSpPr/>
          <p:nvPr/>
        </p:nvGrpSpPr>
        <p:grpSpPr>
          <a:xfrm>
            <a:off x="8536791" y="6708422"/>
            <a:ext cx="7960226" cy="1226512"/>
            <a:chOff x="0" y="0"/>
            <a:chExt cx="8234224" cy="1268730"/>
          </a:xfrm>
        </p:grpSpPr>
        <p:sp>
          <p:nvSpPr>
            <p:cNvPr id="8" name="Freeform 8"/>
            <p:cNvSpPr/>
            <p:nvPr/>
          </p:nvSpPr>
          <p:spPr>
            <a:xfrm>
              <a:off x="0" y="0"/>
              <a:ext cx="8234224" cy="1268730"/>
            </a:xfrm>
            <a:custGeom>
              <a:avLst/>
              <a:gdLst/>
              <a:ahLst/>
              <a:cxnLst/>
              <a:rect l="l" t="t" r="r" b="b"/>
              <a:pathLst>
                <a:path w="8234224" h="1268730">
                  <a:moveTo>
                    <a:pt x="735330" y="0"/>
                  </a:moveTo>
                  <a:lnTo>
                    <a:pt x="0" y="1268730"/>
                  </a:lnTo>
                  <a:lnTo>
                    <a:pt x="8234224" y="1268730"/>
                  </a:lnTo>
                  <a:lnTo>
                    <a:pt x="7498894" y="0"/>
                  </a:lnTo>
                  <a:close/>
                </a:path>
              </a:pathLst>
            </a:custGeom>
            <a:solidFill>
              <a:srgbClr val="17161C"/>
            </a:solidFill>
          </p:spPr>
        </p:sp>
      </p:grpSp>
      <p:grpSp>
        <p:nvGrpSpPr>
          <p:cNvPr id="9" name="Group 9"/>
          <p:cNvGrpSpPr/>
          <p:nvPr/>
        </p:nvGrpSpPr>
        <p:grpSpPr>
          <a:xfrm>
            <a:off x="7774509" y="8027553"/>
            <a:ext cx="9484791" cy="1230747"/>
            <a:chOff x="0" y="0"/>
            <a:chExt cx="9777512" cy="1268730"/>
          </a:xfrm>
        </p:grpSpPr>
        <p:sp>
          <p:nvSpPr>
            <p:cNvPr id="10" name="Freeform 10"/>
            <p:cNvSpPr/>
            <p:nvPr/>
          </p:nvSpPr>
          <p:spPr>
            <a:xfrm>
              <a:off x="0" y="0"/>
              <a:ext cx="9777512" cy="1268730"/>
            </a:xfrm>
            <a:custGeom>
              <a:avLst/>
              <a:gdLst/>
              <a:ahLst/>
              <a:cxnLst/>
              <a:rect l="l" t="t" r="r" b="b"/>
              <a:pathLst>
                <a:path w="9777512" h="1268730">
                  <a:moveTo>
                    <a:pt x="735330" y="0"/>
                  </a:moveTo>
                  <a:lnTo>
                    <a:pt x="0" y="1268730"/>
                  </a:lnTo>
                  <a:lnTo>
                    <a:pt x="9777512" y="1268730"/>
                  </a:lnTo>
                  <a:lnTo>
                    <a:pt x="9042182" y="0"/>
                  </a:lnTo>
                  <a:close/>
                </a:path>
              </a:pathLst>
            </a:custGeom>
            <a:solidFill>
              <a:srgbClr val="17161C"/>
            </a:solidFill>
          </p:spPr>
        </p:sp>
      </p:grpSp>
      <p:grpSp>
        <p:nvGrpSpPr>
          <p:cNvPr id="11" name="Group 11"/>
          <p:cNvGrpSpPr/>
          <p:nvPr/>
        </p:nvGrpSpPr>
        <p:grpSpPr>
          <a:xfrm>
            <a:off x="9309004" y="5389291"/>
            <a:ext cx="6415800" cy="1226512"/>
            <a:chOff x="0" y="0"/>
            <a:chExt cx="6636637" cy="1268730"/>
          </a:xfrm>
        </p:grpSpPr>
        <p:sp>
          <p:nvSpPr>
            <p:cNvPr id="12" name="Freeform 12"/>
            <p:cNvSpPr/>
            <p:nvPr/>
          </p:nvSpPr>
          <p:spPr>
            <a:xfrm>
              <a:off x="0" y="0"/>
              <a:ext cx="6636637" cy="1268730"/>
            </a:xfrm>
            <a:custGeom>
              <a:avLst/>
              <a:gdLst/>
              <a:ahLst/>
              <a:cxnLst/>
              <a:rect l="l" t="t" r="r" b="b"/>
              <a:pathLst>
                <a:path w="6636637" h="1268730">
                  <a:moveTo>
                    <a:pt x="735330" y="0"/>
                  </a:moveTo>
                  <a:lnTo>
                    <a:pt x="0" y="1268730"/>
                  </a:lnTo>
                  <a:lnTo>
                    <a:pt x="6636637" y="1268730"/>
                  </a:lnTo>
                  <a:lnTo>
                    <a:pt x="5901307" y="0"/>
                  </a:lnTo>
                  <a:close/>
                </a:path>
              </a:pathLst>
            </a:custGeom>
            <a:solidFill>
              <a:srgbClr val="17161C"/>
            </a:solidFill>
          </p:spPr>
        </p:sp>
      </p:grpSp>
      <p:pic>
        <p:nvPicPr>
          <p:cNvPr id="13" name="Picture 13"/>
          <p:cNvPicPr>
            <a:picLocks noChangeAspect="1"/>
          </p:cNvPicPr>
          <p:nvPr/>
        </p:nvPicPr>
        <p:blipFill>
          <a:blip r:embed="rId3"/>
          <a:srcRect/>
          <a:stretch>
            <a:fillRect/>
          </a:stretch>
        </p:blipFill>
        <p:spPr>
          <a:xfrm>
            <a:off x="17002191" y="1028700"/>
            <a:ext cx="257109" cy="376665"/>
          </a:xfrm>
          <a:prstGeom prst="rect">
            <a:avLst/>
          </a:prstGeom>
        </p:spPr>
      </p:pic>
      <p:sp>
        <p:nvSpPr>
          <p:cNvPr id="14" name="TextBox 14"/>
          <p:cNvSpPr txBox="1"/>
          <p:nvPr/>
        </p:nvSpPr>
        <p:spPr>
          <a:xfrm>
            <a:off x="12029448" y="1930593"/>
            <a:ext cx="974913" cy="448590"/>
          </a:xfrm>
          <a:prstGeom prst="rect">
            <a:avLst/>
          </a:prstGeom>
        </p:spPr>
        <p:txBody>
          <a:bodyPr lIns="0" tIns="0" rIns="0" bIns="0" rtlCol="0" anchor="t">
            <a:spAutoFit/>
          </a:bodyPr>
          <a:lstStyle/>
          <a:p>
            <a:pPr algn="ctr">
              <a:lnSpc>
                <a:spcPts val="3639"/>
              </a:lnSpc>
              <a:spcBef>
                <a:spcPct val="0"/>
              </a:spcBef>
            </a:pPr>
            <a:r>
              <a:rPr lang="en-US" sz="2599">
                <a:solidFill>
                  <a:srgbClr val="F7F4FA"/>
                </a:solidFill>
                <a:latin typeface="Roboto"/>
              </a:rPr>
              <a:t>UX</a:t>
            </a:r>
          </a:p>
        </p:txBody>
      </p:sp>
      <p:sp>
        <p:nvSpPr>
          <p:cNvPr id="15" name="TextBox 15"/>
          <p:cNvSpPr txBox="1"/>
          <p:nvPr/>
        </p:nvSpPr>
        <p:spPr>
          <a:xfrm>
            <a:off x="11426401" y="3111415"/>
            <a:ext cx="2181006" cy="448590"/>
          </a:xfrm>
          <a:prstGeom prst="rect">
            <a:avLst/>
          </a:prstGeom>
        </p:spPr>
        <p:txBody>
          <a:bodyPr lIns="0" tIns="0" rIns="0" bIns="0" rtlCol="0" anchor="t">
            <a:spAutoFit/>
          </a:bodyPr>
          <a:lstStyle/>
          <a:p>
            <a:pPr algn="ctr">
              <a:lnSpc>
                <a:spcPts val="3639"/>
              </a:lnSpc>
              <a:spcBef>
                <a:spcPct val="0"/>
              </a:spcBef>
            </a:pPr>
            <a:r>
              <a:rPr lang="en-US" sz="2599">
                <a:solidFill>
                  <a:srgbClr val="F7F4FA"/>
                </a:solidFill>
                <a:latin typeface="Roboto"/>
              </a:rPr>
              <a:t>Feature Set</a:t>
            </a:r>
          </a:p>
        </p:txBody>
      </p:sp>
      <p:sp>
        <p:nvSpPr>
          <p:cNvPr id="16" name="TextBox 16"/>
          <p:cNvSpPr txBox="1"/>
          <p:nvPr/>
        </p:nvSpPr>
        <p:spPr>
          <a:xfrm>
            <a:off x="11124878" y="4430546"/>
            <a:ext cx="2784052" cy="448590"/>
          </a:xfrm>
          <a:prstGeom prst="rect">
            <a:avLst/>
          </a:prstGeom>
        </p:spPr>
        <p:txBody>
          <a:bodyPr lIns="0" tIns="0" rIns="0" bIns="0" rtlCol="0" anchor="t">
            <a:spAutoFit/>
          </a:bodyPr>
          <a:lstStyle/>
          <a:p>
            <a:pPr algn="ctr">
              <a:lnSpc>
                <a:spcPts val="3639"/>
              </a:lnSpc>
              <a:spcBef>
                <a:spcPct val="0"/>
              </a:spcBef>
            </a:pPr>
            <a:r>
              <a:rPr lang="en-US" sz="2599">
                <a:solidFill>
                  <a:srgbClr val="F7F4FA"/>
                </a:solidFill>
                <a:latin typeface="Roboto"/>
              </a:rPr>
              <a:t>Feature Set</a:t>
            </a:r>
          </a:p>
        </p:txBody>
      </p:sp>
      <p:sp>
        <p:nvSpPr>
          <p:cNvPr id="17" name="TextBox 17"/>
          <p:cNvSpPr txBox="1"/>
          <p:nvPr/>
        </p:nvSpPr>
        <p:spPr>
          <a:xfrm>
            <a:off x="10216941" y="5749677"/>
            <a:ext cx="4599926" cy="448590"/>
          </a:xfrm>
          <a:prstGeom prst="rect">
            <a:avLst/>
          </a:prstGeom>
        </p:spPr>
        <p:txBody>
          <a:bodyPr lIns="0" tIns="0" rIns="0" bIns="0" rtlCol="0" anchor="t">
            <a:spAutoFit/>
          </a:bodyPr>
          <a:lstStyle/>
          <a:p>
            <a:pPr algn="ctr">
              <a:lnSpc>
                <a:spcPts val="3639"/>
              </a:lnSpc>
              <a:spcBef>
                <a:spcPct val="0"/>
              </a:spcBef>
            </a:pPr>
            <a:r>
              <a:rPr lang="en-US" sz="2599">
                <a:solidFill>
                  <a:srgbClr val="F7F4FA"/>
                </a:solidFill>
                <a:latin typeface="Roboto"/>
              </a:rPr>
              <a:t>Product-Market Fit</a:t>
            </a:r>
          </a:p>
        </p:txBody>
      </p:sp>
      <p:sp>
        <p:nvSpPr>
          <p:cNvPr id="18" name="TextBox 18"/>
          <p:cNvSpPr txBox="1"/>
          <p:nvPr/>
        </p:nvSpPr>
        <p:spPr>
          <a:xfrm>
            <a:off x="9762973" y="7068808"/>
            <a:ext cx="5507863" cy="448590"/>
          </a:xfrm>
          <a:prstGeom prst="rect">
            <a:avLst/>
          </a:prstGeom>
        </p:spPr>
        <p:txBody>
          <a:bodyPr lIns="0" tIns="0" rIns="0" bIns="0" rtlCol="0" anchor="t">
            <a:spAutoFit/>
          </a:bodyPr>
          <a:lstStyle/>
          <a:p>
            <a:pPr algn="ctr">
              <a:lnSpc>
                <a:spcPts val="3640"/>
              </a:lnSpc>
              <a:spcBef>
                <a:spcPct val="0"/>
              </a:spcBef>
            </a:pPr>
            <a:r>
              <a:rPr lang="en-US" sz="2600">
                <a:solidFill>
                  <a:srgbClr val="F7F4FA"/>
                </a:solidFill>
                <a:latin typeface="Roboto"/>
              </a:rPr>
              <a:t>Underserved Needs</a:t>
            </a:r>
          </a:p>
        </p:txBody>
      </p:sp>
      <p:sp>
        <p:nvSpPr>
          <p:cNvPr id="19" name="TextBox 19"/>
          <p:cNvSpPr txBox="1"/>
          <p:nvPr/>
        </p:nvSpPr>
        <p:spPr>
          <a:xfrm>
            <a:off x="9762973" y="8390057"/>
            <a:ext cx="5507863" cy="448590"/>
          </a:xfrm>
          <a:prstGeom prst="rect">
            <a:avLst/>
          </a:prstGeom>
        </p:spPr>
        <p:txBody>
          <a:bodyPr lIns="0" tIns="0" rIns="0" bIns="0" rtlCol="0" anchor="t">
            <a:spAutoFit/>
          </a:bodyPr>
          <a:lstStyle/>
          <a:p>
            <a:pPr algn="ctr">
              <a:lnSpc>
                <a:spcPts val="3640"/>
              </a:lnSpc>
              <a:spcBef>
                <a:spcPct val="0"/>
              </a:spcBef>
            </a:pPr>
            <a:r>
              <a:rPr lang="en-US" sz="2600">
                <a:solidFill>
                  <a:srgbClr val="F7F4FA"/>
                </a:solidFill>
                <a:latin typeface="Roboto"/>
              </a:rPr>
              <a:t>Target Customer</a:t>
            </a:r>
          </a:p>
        </p:txBody>
      </p:sp>
      <p:grpSp>
        <p:nvGrpSpPr>
          <p:cNvPr id="20" name="Group 20"/>
          <p:cNvGrpSpPr/>
          <p:nvPr/>
        </p:nvGrpSpPr>
        <p:grpSpPr>
          <a:xfrm>
            <a:off x="1028700" y="1133370"/>
            <a:ext cx="6125757" cy="8020261"/>
            <a:chOff x="0" y="0"/>
            <a:chExt cx="8167676" cy="10693681"/>
          </a:xfrm>
        </p:grpSpPr>
        <p:sp>
          <p:nvSpPr>
            <p:cNvPr id="21" name="TextBox 21"/>
            <p:cNvSpPr txBox="1"/>
            <p:nvPr/>
          </p:nvSpPr>
          <p:spPr>
            <a:xfrm>
              <a:off x="0" y="-9525"/>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1. Identify your target customer.</a:t>
              </a:r>
            </a:p>
          </p:txBody>
        </p:sp>
        <p:sp>
          <p:nvSpPr>
            <p:cNvPr id="22" name="TextBox 22"/>
            <p:cNvSpPr txBox="1"/>
            <p:nvPr/>
          </p:nvSpPr>
          <p:spPr>
            <a:xfrm>
              <a:off x="0" y="559940"/>
              <a:ext cx="8167676" cy="1171561"/>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Use market segmentation and create personas to get a picture of the people you are targeting. No need to be precise. A high-level hypothesis is enough to start testing, and revise as you go.</a:t>
              </a:r>
            </a:p>
          </p:txBody>
        </p:sp>
        <p:sp>
          <p:nvSpPr>
            <p:cNvPr id="23" name="TextBox 23"/>
            <p:cNvSpPr txBox="1"/>
            <p:nvPr/>
          </p:nvSpPr>
          <p:spPr>
            <a:xfrm>
              <a:off x="0" y="2021118"/>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2. Know “undeserved” needs.</a:t>
              </a:r>
            </a:p>
          </p:txBody>
        </p:sp>
        <p:sp>
          <p:nvSpPr>
            <p:cNvPr id="24" name="TextBox 24"/>
            <p:cNvSpPr txBox="1"/>
            <p:nvPr/>
          </p:nvSpPr>
          <p:spPr>
            <a:xfrm>
              <a:off x="0" y="2590583"/>
              <a:ext cx="8167676" cy="377538"/>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What needs do they have that are adequately met?</a:t>
              </a:r>
            </a:p>
          </p:txBody>
        </p:sp>
        <p:sp>
          <p:nvSpPr>
            <p:cNvPr id="25" name="TextBox 25"/>
            <p:cNvSpPr txBox="1"/>
            <p:nvPr/>
          </p:nvSpPr>
          <p:spPr>
            <a:xfrm>
              <a:off x="0" y="3257738"/>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3. Define your value proposition.</a:t>
              </a:r>
            </a:p>
          </p:txBody>
        </p:sp>
        <p:sp>
          <p:nvSpPr>
            <p:cNvPr id="26" name="TextBox 26"/>
            <p:cNvSpPr txBox="1"/>
            <p:nvPr/>
          </p:nvSpPr>
          <p:spPr>
            <a:xfrm>
              <a:off x="0" y="3827203"/>
              <a:ext cx="8167676" cy="1171561"/>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How you will meet your customers needs better than your competitors? Of all the needs you can address with your product, which ones will you focus on?</a:t>
              </a:r>
            </a:p>
          </p:txBody>
        </p:sp>
        <p:sp>
          <p:nvSpPr>
            <p:cNvPr id="27" name="TextBox 27"/>
            <p:cNvSpPr txBox="1"/>
            <p:nvPr/>
          </p:nvSpPr>
          <p:spPr>
            <a:xfrm>
              <a:off x="0" y="5288381"/>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4. State your MVP feature set.</a:t>
              </a:r>
            </a:p>
          </p:txBody>
        </p:sp>
        <p:sp>
          <p:nvSpPr>
            <p:cNvPr id="28" name="TextBox 28"/>
            <p:cNvSpPr txBox="1"/>
            <p:nvPr/>
          </p:nvSpPr>
          <p:spPr>
            <a:xfrm>
              <a:off x="0" y="5857846"/>
              <a:ext cx="8167676" cy="774549"/>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Build only what is needed to create enough value for your</a:t>
              </a:r>
            </a:p>
            <a:p>
              <a:pPr>
                <a:lnSpc>
                  <a:spcPts val="2379"/>
                </a:lnSpc>
                <a:spcBef>
                  <a:spcPct val="0"/>
                </a:spcBef>
              </a:pPr>
              <a:r>
                <a:rPr lang="en-US" sz="1700">
                  <a:solidFill>
                    <a:srgbClr val="17161C"/>
                  </a:solidFill>
                  <a:latin typeface="Roboto"/>
                </a:rPr>
                <a:t>target customers to validate the direction of your product.</a:t>
              </a:r>
            </a:p>
          </p:txBody>
        </p:sp>
        <p:sp>
          <p:nvSpPr>
            <p:cNvPr id="29" name="TextBox 29"/>
            <p:cNvSpPr txBox="1"/>
            <p:nvPr/>
          </p:nvSpPr>
          <p:spPr>
            <a:xfrm>
              <a:off x="0" y="6922012"/>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5. Make your MVP prototype.</a:t>
              </a:r>
            </a:p>
          </p:txBody>
        </p:sp>
        <p:sp>
          <p:nvSpPr>
            <p:cNvPr id="30" name="TextBox 30"/>
            <p:cNvSpPr txBox="1"/>
            <p:nvPr/>
          </p:nvSpPr>
          <p:spPr>
            <a:xfrm>
              <a:off x="0" y="7491477"/>
              <a:ext cx="8167676" cy="774549"/>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Apply user experience principles to receive feedback and to bring your feature set to life for your customers.</a:t>
              </a:r>
            </a:p>
          </p:txBody>
        </p:sp>
        <p:sp>
          <p:nvSpPr>
            <p:cNvPr id="31" name="TextBox 31"/>
            <p:cNvSpPr txBox="1"/>
            <p:nvPr/>
          </p:nvSpPr>
          <p:spPr>
            <a:xfrm>
              <a:off x="0" y="8555644"/>
              <a:ext cx="8167676" cy="431107"/>
            </a:xfrm>
            <a:prstGeom prst="rect">
              <a:avLst/>
            </a:prstGeom>
          </p:spPr>
          <p:txBody>
            <a:bodyPr lIns="0" tIns="0" rIns="0" bIns="0" rtlCol="0" anchor="t">
              <a:spAutoFit/>
            </a:bodyPr>
            <a:lstStyle/>
            <a:p>
              <a:pPr>
                <a:lnSpc>
                  <a:spcPts val="2520"/>
                </a:lnSpc>
              </a:pPr>
              <a:r>
                <a:rPr lang="en-US" sz="2100">
                  <a:solidFill>
                    <a:srgbClr val="17161C"/>
                  </a:solidFill>
                  <a:latin typeface="Aileron Heavy"/>
                </a:rPr>
                <a:t>6. Test it out to your customers.</a:t>
              </a:r>
            </a:p>
          </p:txBody>
        </p:sp>
        <p:sp>
          <p:nvSpPr>
            <p:cNvPr id="32" name="TextBox 32"/>
            <p:cNvSpPr txBox="1"/>
            <p:nvPr/>
          </p:nvSpPr>
          <p:spPr>
            <a:xfrm>
              <a:off x="0" y="9125109"/>
              <a:ext cx="8167676" cy="1568572"/>
            </a:xfrm>
            <a:prstGeom prst="rect">
              <a:avLst/>
            </a:prstGeom>
          </p:spPr>
          <p:txBody>
            <a:bodyPr lIns="0" tIns="0" rIns="0" bIns="0" rtlCol="0" anchor="t">
              <a:spAutoFit/>
            </a:bodyPr>
            <a:lstStyle/>
            <a:p>
              <a:pPr>
                <a:lnSpc>
                  <a:spcPts val="2379"/>
                </a:lnSpc>
                <a:spcBef>
                  <a:spcPct val="0"/>
                </a:spcBef>
              </a:pPr>
              <a:r>
                <a:rPr lang="en-US" sz="1700">
                  <a:solidFill>
                    <a:srgbClr val="17161C"/>
                  </a:solidFill>
                  <a:latin typeface="Roboto"/>
                </a:rPr>
                <a:t>Ensure you are testing with your target market so feedback received will help iterate your product in the right direction. Making your test group answer a survey is a great way to</a:t>
              </a:r>
            </a:p>
            <a:p>
              <a:pPr>
                <a:lnSpc>
                  <a:spcPts val="2379"/>
                </a:lnSpc>
                <a:spcBef>
                  <a:spcPct val="0"/>
                </a:spcBef>
              </a:pPr>
              <a:r>
                <a:rPr lang="en-US" sz="1700">
                  <a:solidFill>
                    <a:srgbClr val="17161C"/>
                  </a:solidFill>
                  <a:latin typeface="Roboto"/>
                </a:rPr>
                <a:t>ensure they possess the attributes of your target customer.</a:t>
              </a:r>
            </a:p>
          </p:txBody>
        </p:sp>
      </p:grpSp>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2255FF"/>
        </a:solidFill>
        <a:effectLst/>
      </p:bgPr>
    </p:bg>
    <p:spTree>
      <p:nvGrpSpPr>
        <p:cNvPr id="1" name=""/>
        <p:cNvGrpSpPr/>
        <p:nvPr/>
      </p:nvGrpSpPr>
      <p:grpSpPr>
        <a:xfrm>
          <a:off x="0" y="0"/>
          <a:ext cx="0" cy="0"/>
          <a:chOff x="0" y="0"/>
          <a:chExt cx="0" cy="0"/>
        </a:xfrm>
      </p:grpSpPr>
      <p:sp>
        <p:nvSpPr>
          <p:cNvPr id="2" name="TextBox 2"/>
          <p:cNvSpPr txBox="1"/>
          <p:nvPr/>
        </p:nvSpPr>
        <p:spPr>
          <a:xfrm>
            <a:off x="1028700" y="6979790"/>
            <a:ext cx="10843413" cy="2278510"/>
          </a:xfrm>
          <a:prstGeom prst="rect">
            <a:avLst/>
          </a:prstGeom>
        </p:spPr>
        <p:txBody>
          <a:bodyPr lIns="0" tIns="0" rIns="0" bIns="0" rtlCol="0" anchor="t">
            <a:spAutoFit/>
          </a:bodyPr>
          <a:lstStyle/>
          <a:p>
            <a:pPr>
              <a:lnSpc>
                <a:spcPts val="3639"/>
              </a:lnSpc>
              <a:spcBef>
                <a:spcPct val="0"/>
              </a:spcBef>
            </a:pPr>
            <a:r>
              <a:rPr lang="en-US" sz="2599">
                <a:solidFill>
                  <a:srgbClr val="F7F4FA"/>
                </a:solidFill>
                <a:latin typeface="Roboto"/>
              </a:rPr>
              <a:t>A Marketing Funnel maps your company’s marketing activities at each stage of the customer journey. It starts with making your target audience aware of your solution, then guiding them through an evaluation process and finally leading them to make a purchase. Use the blank framework</a:t>
            </a:r>
          </a:p>
          <a:p>
            <a:pPr>
              <a:lnSpc>
                <a:spcPts val="3639"/>
              </a:lnSpc>
              <a:spcBef>
                <a:spcPct val="0"/>
              </a:spcBef>
            </a:pPr>
            <a:r>
              <a:rPr lang="en-US" sz="2599">
                <a:solidFill>
                  <a:srgbClr val="F7F4FA"/>
                </a:solidFill>
                <a:latin typeface="Roboto"/>
              </a:rPr>
              <a:t>on the next page to start filling out your own marketing funnel.</a:t>
            </a:r>
          </a:p>
        </p:txBody>
      </p:sp>
      <p:sp>
        <p:nvSpPr>
          <p:cNvPr id="3" name="TextBox 3"/>
          <p:cNvSpPr txBox="1"/>
          <p:nvPr/>
        </p:nvSpPr>
        <p:spPr>
          <a:xfrm>
            <a:off x="1028700" y="1019175"/>
            <a:ext cx="10843413" cy="4833524"/>
          </a:xfrm>
          <a:prstGeom prst="rect">
            <a:avLst/>
          </a:prstGeom>
        </p:spPr>
        <p:txBody>
          <a:bodyPr lIns="0" tIns="0" rIns="0" bIns="0" rtlCol="0" anchor="t">
            <a:spAutoFit/>
          </a:bodyPr>
          <a:lstStyle/>
          <a:p>
            <a:pPr>
              <a:lnSpc>
                <a:spcPts val="9600"/>
              </a:lnSpc>
            </a:pPr>
            <a:r>
              <a:rPr lang="en-US" sz="7999">
                <a:solidFill>
                  <a:srgbClr val="F7F4FA"/>
                </a:solidFill>
                <a:latin typeface="Aileron Heavy"/>
              </a:rPr>
              <a:t>Know the Stages</a:t>
            </a:r>
          </a:p>
          <a:p>
            <a:pPr>
              <a:lnSpc>
                <a:spcPts val="9599"/>
              </a:lnSpc>
            </a:pPr>
            <a:r>
              <a:rPr lang="en-US" sz="7999">
                <a:solidFill>
                  <a:srgbClr val="F7F4FA"/>
                </a:solidFill>
                <a:latin typeface="Aileron Heavy"/>
              </a:rPr>
              <a:t>of the Customer Journey with a Marketing Funnel</a:t>
            </a:r>
          </a:p>
        </p:txBody>
      </p:sp>
      <p:sp>
        <p:nvSpPr>
          <p:cNvPr id="4" name="AutoShape 4"/>
          <p:cNvSpPr/>
          <p:nvPr/>
        </p:nvSpPr>
        <p:spPr>
          <a:xfrm>
            <a:off x="12867007" y="0"/>
            <a:ext cx="5420993" cy="10287000"/>
          </a:xfrm>
          <a:prstGeom prst="rect">
            <a:avLst/>
          </a:prstGeom>
          <a:solidFill>
            <a:srgbClr val="F7F4FA"/>
          </a:solidFill>
        </p:spPr>
      </p:sp>
      <p:pic>
        <p:nvPicPr>
          <p:cNvPr id="5" name="Picture 5"/>
          <p:cNvPicPr>
            <a:picLocks noChangeAspect="1"/>
          </p:cNvPicPr>
          <p:nvPr/>
        </p:nvPicPr>
        <p:blipFill>
          <a:blip r:embed="rId2"/>
          <a:srcRect/>
          <a:stretch>
            <a:fillRect/>
          </a:stretch>
        </p:blipFill>
        <p:spPr>
          <a:xfrm>
            <a:off x="13205209" y="6379077"/>
            <a:ext cx="3095939" cy="2879223"/>
          </a:xfrm>
          <a:prstGeom prst="rect">
            <a:avLst/>
          </a:prstGeom>
        </p:spPr>
      </p:pic>
      <p:grpSp>
        <p:nvGrpSpPr>
          <p:cNvPr id="6" name="Group 6"/>
          <p:cNvGrpSpPr>
            <a:grpSpLocks noChangeAspect="1"/>
          </p:cNvGrpSpPr>
          <p:nvPr/>
        </p:nvGrpSpPr>
        <p:grpSpPr>
          <a:xfrm>
            <a:off x="15914638" y="6057191"/>
            <a:ext cx="700140" cy="700140"/>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8" name="TextBox 8"/>
          <p:cNvSpPr txBox="1"/>
          <p:nvPr/>
        </p:nvSpPr>
        <p:spPr>
          <a:xfrm>
            <a:off x="13715302" y="1019175"/>
            <a:ext cx="3643301" cy="1516793"/>
          </a:xfrm>
          <a:prstGeom prst="rect">
            <a:avLst/>
          </a:prstGeom>
        </p:spPr>
        <p:txBody>
          <a:bodyPr lIns="0" tIns="0" rIns="0" bIns="0" rtlCol="0" anchor="t">
            <a:spAutoFit/>
          </a:bodyPr>
          <a:lstStyle/>
          <a:p>
            <a:pPr algn="r">
              <a:lnSpc>
                <a:spcPts val="6000"/>
              </a:lnSpc>
            </a:pPr>
            <a:r>
              <a:rPr lang="en-US" sz="5000">
                <a:solidFill>
                  <a:srgbClr val="17161C"/>
                </a:solidFill>
                <a:latin typeface="Aileron Heavy"/>
              </a:rPr>
              <a:t>Marketing Funnel</a:t>
            </a:r>
          </a:p>
        </p:txBody>
      </p:sp>
      <p:pic>
        <p:nvPicPr>
          <p:cNvPr id="9" name="Picture 9"/>
          <p:cNvPicPr>
            <a:picLocks noChangeAspect="1"/>
          </p:cNvPicPr>
          <p:nvPr/>
        </p:nvPicPr>
        <p:blipFill>
          <a:blip r:embed="rId3"/>
          <a:srcRect/>
          <a:stretch>
            <a:fillRect/>
          </a:stretch>
        </p:blipFill>
        <p:spPr>
          <a:xfrm>
            <a:off x="17101494" y="8881635"/>
            <a:ext cx="257109" cy="376665"/>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grpSp>
        <p:nvGrpSpPr>
          <p:cNvPr id="5" name="Group 5"/>
          <p:cNvGrpSpPr/>
          <p:nvPr/>
        </p:nvGrpSpPr>
        <p:grpSpPr>
          <a:xfrm>
            <a:off x="5063062" y="1310536"/>
            <a:ext cx="7046043" cy="1838166"/>
            <a:chOff x="0" y="0"/>
            <a:chExt cx="9394724" cy="2450888"/>
          </a:xfrm>
        </p:grpSpPr>
        <p:sp>
          <p:nvSpPr>
            <p:cNvPr id="6" name="TextBox 6"/>
            <p:cNvSpPr txBox="1"/>
            <p:nvPr/>
          </p:nvSpPr>
          <p:spPr>
            <a:xfrm>
              <a:off x="0" y="0"/>
              <a:ext cx="9394724" cy="810608"/>
            </a:xfrm>
            <a:prstGeom prst="rect">
              <a:avLst/>
            </a:prstGeom>
          </p:spPr>
          <p:txBody>
            <a:bodyPr lIns="0" tIns="0" rIns="0" bIns="0" rtlCol="0" anchor="t">
              <a:spAutoFit/>
            </a:bodyPr>
            <a:lstStyle/>
            <a:p>
              <a:pPr>
                <a:lnSpc>
                  <a:spcPts val="4799"/>
                </a:lnSpc>
              </a:pPr>
              <a:r>
                <a:rPr lang="en-US" sz="3999" dirty="0">
                  <a:solidFill>
                    <a:srgbClr val="F7F4FA"/>
                  </a:solidFill>
                  <a:latin typeface="Aileron Heavy"/>
                </a:rPr>
                <a:t>TOFU (Top of the Funnel)</a:t>
              </a:r>
            </a:p>
          </p:txBody>
        </p:sp>
        <p:sp>
          <p:nvSpPr>
            <p:cNvPr id="7" name="TextBox 7"/>
            <p:cNvSpPr txBox="1"/>
            <p:nvPr/>
          </p:nvSpPr>
          <p:spPr>
            <a:xfrm>
              <a:off x="0" y="1043283"/>
              <a:ext cx="9394724" cy="1407604"/>
            </a:xfrm>
            <a:prstGeom prst="rect">
              <a:avLst/>
            </a:prstGeom>
          </p:spPr>
          <p:txBody>
            <a:bodyPr lIns="0" tIns="0" rIns="0" bIns="0" rtlCol="0" anchor="t">
              <a:spAutoFit/>
            </a:bodyPr>
            <a:lstStyle/>
            <a:p>
              <a:pPr>
                <a:lnSpc>
                  <a:spcPts val="2800"/>
                </a:lnSpc>
                <a:spcBef>
                  <a:spcPct val="0"/>
                </a:spcBef>
              </a:pPr>
              <a:r>
                <a:rPr lang="en-US" sz="2000">
                  <a:solidFill>
                    <a:srgbClr val="F7F4FA"/>
                  </a:solidFill>
                  <a:latin typeface="Roboto"/>
                </a:rPr>
                <a:t>Activities that facilitate awareness</a:t>
              </a:r>
            </a:p>
            <a:p>
              <a:pPr>
                <a:lnSpc>
                  <a:spcPts val="2800"/>
                </a:lnSpc>
                <a:spcBef>
                  <a:spcPct val="0"/>
                </a:spcBef>
              </a:pPr>
              <a:r>
                <a:rPr lang="en-US" sz="2000">
                  <a:solidFill>
                    <a:srgbClr val="F7F4FA"/>
                  </a:solidFill>
                  <a:latin typeface="Roboto"/>
                </a:rPr>
                <a:t>Make your target audience aware of the problem</a:t>
              </a:r>
            </a:p>
            <a:p>
              <a:pPr>
                <a:lnSpc>
                  <a:spcPts val="2800"/>
                </a:lnSpc>
                <a:spcBef>
                  <a:spcPct val="0"/>
                </a:spcBef>
              </a:pPr>
              <a:r>
                <a:rPr lang="en-US" sz="2000">
                  <a:solidFill>
                    <a:srgbClr val="F7F4FA"/>
                  </a:solidFill>
                  <a:latin typeface="Roboto"/>
                </a:rPr>
                <a:t>you’re addressing and how you’re solving it</a:t>
              </a:r>
            </a:p>
          </p:txBody>
        </p:sp>
      </p:grpSp>
      <p:grpSp>
        <p:nvGrpSpPr>
          <p:cNvPr id="8" name="Group 8"/>
          <p:cNvGrpSpPr>
            <a:grpSpLocks noChangeAspect="1"/>
          </p:cNvGrpSpPr>
          <p:nvPr/>
        </p:nvGrpSpPr>
        <p:grpSpPr>
          <a:xfrm>
            <a:off x="4354444" y="1453153"/>
            <a:ext cx="322722" cy="322722"/>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10" name="TextBox 10"/>
          <p:cNvSpPr txBox="1"/>
          <p:nvPr/>
        </p:nvSpPr>
        <p:spPr>
          <a:xfrm>
            <a:off x="13010981" y="1262911"/>
            <a:ext cx="3938293" cy="1547177"/>
          </a:xfrm>
          <a:prstGeom prst="rect">
            <a:avLst/>
          </a:prstGeom>
        </p:spPr>
        <p:txBody>
          <a:bodyPr lIns="0" tIns="0" rIns="0" bIns="0" rtlCol="0" anchor="t">
            <a:spAutoFit/>
          </a:bodyPr>
          <a:lstStyle/>
          <a:p>
            <a:pPr marL="363220" lvl="1" indent="-181610">
              <a:lnSpc>
                <a:spcPts val="3079"/>
              </a:lnSpc>
              <a:buFont typeface="Arial"/>
              <a:buChar char="•"/>
            </a:pPr>
            <a:r>
              <a:rPr lang="en-US" sz="2199">
                <a:solidFill>
                  <a:srgbClr val="F7F4FA"/>
                </a:solidFill>
                <a:latin typeface="Roboto"/>
              </a:rPr>
              <a:t>Social media post and ads</a:t>
            </a:r>
          </a:p>
          <a:p>
            <a:pPr marL="363220" lvl="1" indent="-181610">
              <a:lnSpc>
                <a:spcPts val="3079"/>
              </a:lnSpc>
              <a:buFont typeface="Arial"/>
              <a:buChar char="•"/>
            </a:pPr>
            <a:r>
              <a:rPr lang="en-US" sz="2199">
                <a:solidFill>
                  <a:srgbClr val="F7F4FA"/>
                </a:solidFill>
                <a:latin typeface="Roboto"/>
              </a:rPr>
              <a:t>Email marketing</a:t>
            </a:r>
          </a:p>
          <a:p>
            <a:pPr marL="363220" lvl="1" indent="-181610">
              <a:lnSpc>
                <a:spcPts val="3079"/>
              </a:lnSpc>
              <a:buFont typeface="Arial"/>
              <a:buChar char="•"/>
            </a:pPr>
            <a:r>
              <a:rPr lang="en-US" sz="2199">
                <a:solidFill>
                  <a:srgbClr val="F7F4FA"/>
                </a:solidFill>
                <a:latin typeface="Roboto"/>
              </a:rPr>
              <a:t>Promotional video</a:t>
            </a:r>
          </a:p>
          <a:p>
            <a:pPr marL="363220" lvl="1" indent="-181610">
              <a:lnSpc>
                <a:spcPts val="3079"/>
              </a:lnSpc>
              <a:buFont typeface="Arial"/>
              <a:buChar char="•"/>
            </a:pPr>
            <a:r>
              <a:rPr lang="en-US" sz="2199">
                <a:solidFill>
                  <a:srgbClr val="F7F4FA"/>
                </a:solidFill>
                <a:latin typeface="Roboto"/>
              </a:rPr>
              <a:t>Press Release</a:t>
            </a:r>
          </a:p>
        </p:txBody>
      </p:sp>
      <p:grpSp>
        <p:nvGrpSpPr>
          <p:cNvPr id="11" name="Group 11"/>
          <p:cNvGrpSpPr/>
          <p:nvPr/>
        </p:nvGrpSpPr>
        <p:grpSpPr>
          <a:xfrm>
            <a:off x="5063062" y="4594041"/>
            <a:ext cx="7046043" cy="1483619"/>
            <a:chOff x="0" y="0"/>
            <a:chExt cx="9394724" cy="1978159"/>
          </a:xfrm>
        </p:grpSpPr>
        <p:sp>
          <p:nvSpPr>
            <p:cNvPr id="12" name="TextBox 12"/>
            <p:cNvSpPr txBox="1"/>
            <p:nvPr/>
          </p:nvSpPr>
          <p:spPr>
            <a:xfrm>
              <a:off x="0" y="0"/>
              <a:ext cx="9394724" cy="810608"/>
            </a:xfrm>
            <a:prstGeom prst="rect">
              <a:avLst/>
            </a:prstGeom>
          </p:spPr>
          <p:txBody>
            <a:bodyPr lIns="0" tIns="0" rIns="0" bIns="0" rtlCol="0" anchor="t">
              <a:spAutoFit/>
            </a:bodyPr>
            <a:lstStyle/>
            <a:p>
              <a:pPr>
                <a:lnSpc>
                  <a:spcPts val="4799"/>
                </a:lnSpc>
              </a:pPr>
              <a:r>
                <a:rPr lang="en-US" sz="3999">
                  <a:solidFill>
                    <a:srgbClr val="F7F4FA"/>
                  </a:solidFill>
                  <a:latin typeface="Aileron Heavy"/>
                </a:rPr>
                <a:t>MOFU (Middle of the Funnel)</a:t>
              </a:r>
            </a:p>
          </p:txBody>
        </p:sp>
        <p:sp>
          <p:nvSpPr>
            <p:cNvPr id="13" name="TextBox 13"/>
            <p:cNvSpPr txBox="1"/>
            <p:nvPr/>
          </p:nvSpPr>
          <p:spPr>
            <a:xfrm>
              <a:off x="0" y="1043283"/>
              <a:ext cx="9394724" cy="934875"/>
            </a:xfrm>
            <a:prstGeom prst="rect">
              <a:avLst/>
            </a:prstGeom>
          </p:spPr>
          <p:txBody>
            <a:bodyPr lIns="0" tIns="0" rIns="0" bIns="0" rtlCol="0" anchor="t">
              <a:spAutoFit/>
            </a:bodyPr>
            <a:lstStyle/>
            <a:p>
              <a:pPr>
                <a:lnSpc>
                  <a:spcPts val="2800"/>
                </a:lnSpc>
                <a:spcBef>
                  <a:spcPct val="0"/>
                </a:spcBef>
              </a:pPr>
              <a:r>
                <a:rPr lang="en-US" sz="1999">
                  <a:solidFill>
                    <a:srgbClr val="F7F4FA"/>
                  </a:solidFill>
                  <a:latin typeface="Roboto"/>
                </a:rPr>
                <a:t>Activities that facilitate evaluation</a:t>
              </a:r>
            </a:p>
            <a:p>
              <a:pPr>
                <a:lnSpc>
                  <a:spcPts val="2799"/>
                </a:lnSpc>
                <a:spcBef>
                  <a:spcPct val="0"/>
                </a:spcBef>
              </a:pPr>
              <a:r>
                <a:rPr lang="en-US" sz="1999">
                  <a:solidFill>
                    <a:srgbClr val="F7F4FA"/>
                  </a:solidFill>
                  <a:latin typeface="Roboto"/>
                </a:rPr>
                <a:t>Convert those who are aware into leads</a:t>
              </a:r>
            </a:p>
          </p:txBody>
        </p:sp>
      </p:grpSp>
      <p:grpSp>
        <p:nvGrpSpPr>
          <p:cNvPr id="14" name="Group 14"/>
          <p:cNvGrpSpPr>
            <a:grpSpLocks noChangeAspect="1"/>
          </p:cNvGrpSpPr>
          <p:nvPr/>
        </p:nvGrpSpPr>
        <p:grpSpPr>
          <a:xfrm>
            <a:off x="4354444" y="4736658"/>
            <a:ext cx="322722" cy="322722"/>
            <a:chOff x="1371600" y="6705600"/>
            <a:chExt cx="10972800" cy="10972800"/>
          </a:xfrm>
        </p:grpSpPr>
        <p:sp>
          <p:nvSpPr>
            <p:cNvPr id="15" name="Freeform 15"/>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16" name="TextBox 16"/>
          <p:cNvSpPr txBox="1"/>
          <p:nvPr/>
        </p:nvSpPr>
        <p:spPr>
          <a:xfrm>
            <a:off x="13010981" y="4546416"/>
            <a:ext cx="3938293" cy="1547177"/>
          </a:xfrm>
          <a:prstGeom prst="rect">
            <a:avLst/>
          </a:prstGeom>
        </p:spPr>
        <p:txBody>
          <a:bodyPr lIns="0" tIns="0" rIns="0" bIns="0" rtlCol="0" anchor="t">
            <a:spAutoFit/>
          </a:bodyPr>
          <a:lstStyle/>
          <a:p>
            <a:pPr marL="363220" lvl="1" indent="-181610">
              <a:lnSpc>
                <a:spcPts val="3080"/>
              </a:lnSpc>
              <a:buFont typeface="Arial"/>
              <a:buChar char="•"/>
            </a:pPr>
            <a:r>
              <a:rPr lang="en-US" sz="2199">
                <a:solidFill>
                  <a:srgbClr val="F7F4FA"/>
                </a:solidFill>
                <a:latin typeface="Roboto"/>
              </a:rPr>
              <a:t>Discounts</a:t>
            </a:r>
          </a:p>
          <a:p>
            <a:pPr marL="363220" lvl="1" indent="-181610">
              <a:lnSpc>
                <a:spcPts val="3080"/>
              </a:lnSpc>
              <a:buFont typeface="Arial"/>
              <a:buChar char="•"/>
            </a:pPr>
            <a:r>
              <a:rPr lang="en-US" sz="2199">
                <a:solidFill>
                  <a:srgbClr val="F7F4FA"/>
                </a:solidFill>
                <a:latin typeface="Roboto"/>
              </a:rPr>
              <a:t>Exclusive offers</a:t>
            </a:r>
          </a:p>
          <a:p>
            <a:pPr marL="363220" lvl="1" indent="-181610">
              <a:lnSpc>
                <a:spcPts val="3080"/>
              </a:lnSpc>
              <a:buFont typeface="Arial"/>
              <a:buChar char="•"/>
            </a:pPr>
            <a:r>
              <a:rPr lang="en-US" sz="2199">
                <a:solidFill>
                  <a:srgbClr val="F7F4FA"/>
                </a:solidFill>
                <a:latin typeface="Roboto"/>
              </a:rPr>
              <a:t>Free trial</a:t>
            </a:r>
          </a:p>
          <a:p>
            <a:pPr marL="363220" lvl="1" indent="-181610">
              <a:lnSpc>
                <a:spcPts val="3079"/>
              </a:lnSpc>
              <a:buFont typeface="Arial"/>
              <a:buChar char="•"/>
            </a:pPr>
            <a:r>
              <a:rPr lang="en-US" sz="2199">
                <a:solidFill>
                  <a:srgbClr val="F7F4FA"/>
                </a:solidFill>
                <a:latin typeface="Roboto"/>
              </a:rPr>
              <a:t>Event</a:t>
            </a:r>
          </a:p>
        </p:txBody>
      </p:sp>
      <p:grpSp>
        <p:nvGrpSpPr>
          <p:cNvPr id="17" name="Group 17"/>
          <p:cNvGrpSpPr/>
          <p:nvPr/>
        </p:nvGrpSpPr>
        <p:grpSpPr>
          <a:xfrm>
            <a:off x="5063062" y="7476913"/>
            <a:ext cx="7046043" cy="1483619"/>
            <a:chOff x="0" y="0"/>
            <a:chExt cx="9394724" cy="1978159"/>
          </a:xfrm>
        </p:grpSpPr>
        <p:sp>
          <p:nvSpPr>
            <p:cNvPr id="18" name="TextBox 18"/>
            <p:cNvSpPr txBox="1"/>
            <p:nvPr/>
          </p:nvSpPr>
          <p:spPr>
            <a:xfrm>
              <a:off x="0" y="0"/>
              <a:ext cx="9394724" cy="810608"/>
            </a:xfrm>
            <a:prstGeom prst="rect">
              <a:avLst/>
            </a:prstGeom>
          </p:spPr>
          <p:txBody>
            <a:bodyPr lIns="0" tIns="0" rIns="0" bIns="0" rtlCol="0" anchor="t">
              <a:spAutoFit/>
            </a:bodyPr>
            <a:lstStyle/>
            <a:p>
              <a:pPr>
                <a:lnSpc>
                  <a:spcPts val="4799"/>
                </a:lnSpc>
              </a:pPr>
              <a:r>
                <a:rPr lang="en-US" sz="3999">
                  <a:solidFill>
                    <a:srgbClr val="F7F4FA"/>
                  </a:solidFill>
                  <a:latin typeface="Aileron Heavy"/>
                </a:rPr>
                <a:t>BOFU (Bottom of the Funnel)</a:t>
              </a:r>
            </a:p>
          </p:txBody>
        </p:sp>
        <p:sp>
          <p:nvSpPr>
            <p:cNvPr id="19" name="TextBox 19"/>
            <p:cNvSpPr txBox="1"/>
            <p:nvPr/>
          </p:nvSpPr>
          <p:spPr>
            <a:xfrm>
              <a:off x="0" y="1043283"/>
              <a:ext cx="9394724" cy="934875"/>
            </a:xfrm>
            <a:prstGeom prst="rect">
              <a:avLst/>
            </a:prstGeom>
          </p:spPr>
          <p:txBody>
            <a:bodyPr lIns="0" tIns="0" rIns="0" bIns="0" rtlCol="0" anchor="t">
              <a:spAutoFit/>
            </a:bodyPr>
            <a:lstStyle/>
            <a:p>
              <a:pPr>
                <a:lnSpc>
                  <a:spcPts val="2800"/>
                </a:lnSpc>
                <a:spcBef>
                  <a:spcPct val="0"/>
                </a:spcBef>
              </a:pPr>
              <a:r>
                <a:rPr lang="en-US" sz="1999">
                  <a:solidFill>
                    <a:srgbClr val="F7F4FA"/>
                  </a:solidFill>
                  <a:latin typeface="Roboto"/>
                </a:rPr>
                <a:t>Activities that facilitate conversion</a:t>
              </a:r>
            </a:p>
            <a:p>
              <a:pPr>
                <a:lnSpc>
                  <a:spcPts val="2799"/>
                </a:lnSpc>
                <a:spcBef>
                  <a:spcPct val="0"/>
                </a:spcBef>
              </a:pPr>
              <a:r>
                <a:rPr lang="en-US" sz="1999">
                  <a:solidFill>
                    <a:srgbClr val="F7F4FA"/>
                  </a:solidFill>
                  <a:latin typeface="Roboto"/>
                </a:rPr>
                <a:t>Guide the leads in making an informed purchase decision</a:t>
              </a:r>
            </a:p>
          </p:txBody>
        </p:sp>
      </p:grpSp>
      <p:grpSp>
        <p:nvGrpSpPr>
          <p:cNvPr id="20" name="Group 20"/>
          <p:cNvGrpSpPr>
            <a:grpSpLocks noChangeAspect="1"/>
          </p:cNvGrpSpPr>
          <p:nvPr/>
        </p:nvGrpSpPr>
        <p:grpSpPr>
          <a:xfrm>
            <a:off x="4354444" y="7619530"/>
            <a:ext cx="322722" cy="322722"/>
            <a:chOff x="1371600" y="6705600"/>
            <a:chExt cx="10972800" cy="10972800"/>
          </a:xfrm>
        </p:grpSpPr>
        <p:sp>
          <p:nvSpPr>
            <p:cNvPr id="21" name="Freeform 21"/>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22" name="TextBox 22"/>
          <p:cNvSpPr txBox="1"/>
          <p:nvPr/>
        </p:nvSpPr>
        <p:spPr>
          <a:xfrm>
            <a:off x="13010981" y="7429288"/>
            <a:ext cx="3938293" cy="1547177"/>
          </a:xfrm>
          <a:prstGeom prst="rect">
            <a:avLst/>
          </a:prstGeom>
        </p:spPr>
        <p:txBody>
          <a:bodyPr lIns="0" tIns="0" rIns="0" bIns="0" rtlCol="0" anchor="t">
            <a:spAutoFit/>
          </a:bodyPr>
          <a:lstStyle/>
          <a:p>
            <a:pPr marL="363220" lvl="1" indent="-181610">
              <a:lnSpc>
                <a:spcPts val="3080"/>
              </a:lnSpc>
              <a:buFont typeface="Arial"/>
              <a:buChar char="•"/>
            </a:pPr>
            <a:r>
              <a:rPr lang="en-US" sz="2199">
                <a:solidFill>
                  <a:srgbClr val="F7F4FA"/>
                </a:solidFill>
                <a:latin typeface="Roboto"/>
              </a:rPr>
              <a:t>Demo</a:t>
            </a:r>
          </a:p>
          <a:p>
            <a:pPr marL="363220" lvl="1" indent="-181610">
              <a:lnSpc>
                <a:spcPts val="3080"/>
              </a:lnSpc>
              <a:buFont typeface="Arial"/>
              <a:buChar char="•"/>
            </a:pPr>
            <a:r>
              <a:rPr lang="en-US" sz="2199">
                <a:solidFill>
                  <a:srgbClr val="F7F4FA"/>
                </a:solidFill>
                <a:latin typeface="Roboto"/>
              </a:rPr>
              <a:t>Feedback</a:t>
            </a:r>
          </a:p>
          <a:p>
            <a:pPr marL="363220" lvl="1" indent="-181610">
              <a:lnSpc>
                <a:spcPts val="3080"/>
              </a:lnSpc>
              <a:buFont typeface="Arial"/>
              <a:buChar char="•"/>
            </a:pPr>
            <a:r>
              <a:rPr lang="en-US" sz="2199">
                <a:solidFill>
                  <a:srgbClr val="F7F4FA"/>
                </a:solidFill>
                <a:latin typeface="Roboto"/>
              </a:rPr>
              <a:t>Success stories</a:t>
            </a:r>
          </a:p>
          <a:p>
            <a:pPr marL="363220" lvl="1" indent="-181610">
              <a:lnSpc>
                <a:spcPts val="3079"/>
              </a:lnSpc>
              <a:buFont typeface="Arial"/>
              <a:buChar char="•"/>
            </a:pPr>
            <a:r>
              <a:rPr lang="en-US" sz="2199">
                <a:solidFill>
                  <a:srgbClr val="F7F4FA"/>
                </a:solidFill>
                <a:latin typeface="Roboto"/>
              </a:rPr>
              <a:t>Comparison sheets</a:t>
            </a:r>
          </a:p>
        </p:txBody>
      </p:sp>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7F4FA"/>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138896" y="1028700"/>
            <a:ext cx="3003447" cy="3003447"/>
            <a:chOff x="0" y="0"/>
            <a:chExt cx="14400530" cy="14400530"/>
          </a:xfrm>
        </p:grpSpPr>
        <p:sp>
          <p:nvSpPr>
            <p:cNvPr id="3" name="Freeform 3"/>
            <p:cNvSpPr/>
            <p:nvPr/>
          </p:nvSpPr>
          <p:spPr>
            <a:xfrm>
              <a:off x="0" y="0"/>
              <a:ext cx="14400530" cy="14399261"/>
            </a:xfrm>
            <a:custGeom>
              <a:avLst/>
              <a:gdLst/>
              <a:ahLst/>
              <a:cxnLst/>
              <a:rect l="l" t="t" r="r" b="b"/>
              <a:pathLst>
                <a:path w="14400530" h="14399261">
                  <a:moveTo>
                    <a:pt x="7199630" y="0"/>
                  </a:moveTo>
                  <a:cubicBezTo>
                    <a:pt x="3223260" y="0"/>
                    <a:pt x="0" y="3223260"/>
                    <a:pt x="0" y="7199630"/>
                  </a:cubicBezTo>
                  <a:cubicBezTo>
                    <a:pt x="0" y="11176001"/>
                    <a:pt x="3223260" y="14399261"/>
                    <a:pt x="7199630" y="14399261"/>
                  </a:cubicBezTo>
                  <a:lnTo>
                    <a:pt x="14399261" y="14399261"/>
                  </a:lnTo>
                  <a:lnTo>
                    <a:pt x="14399261" y="7199630"/>
                  </a:lnTo>
                  <a:cubicBezTo>
                    <a:pt x="14400530" y="3223260"/>
                    <a:pt x="11176000" y="0"/>
                    <a:pt x="7199630" y="0"/>
                  </a:cubicBezTo>
                  <a:close/>
                </a:path>
              </a:pathLst>
            </a:custGeom>
            <a:solidFill>
              <a:srgbClr val="2255FF"/>
            </a:solidFill>
          </p:spPr>
        </p:sp>
      </p:grpSp>
      <p:pic>
        <p:nvPicPr>
          <p:cNvPr id="4" name="Picture 4"/>
          <p:cNvPicPr>
            <a:picLocks noChangeAspect="1"/>
          </p:cNvPicPr>
          <p:nvPr/>
        </p:nvPicPr>
        <p:blipFill>
          <a:blip r:embed="rId2"/>
          <a:srcRect/>
          <a:stretch>
            <a:fillRect/>
          </a:stretch>
        </p:blipFill>
        <p:spPr>
          <a:xfrm rot="5400000">
            <a:off x="14271719" y="2212052"/>
            <a:ext cx="3095939" cy="2879223"/>
          </a:xfrm>
          <a:prstGeom prst="rect">
            <a:avLst/>
          </a:prstGeom>
        </p:spPr>
      </p:pic>
      <p:pic>
        <p:nvPicPr>
          <p:cNvPr id="5" name="Picture 5"/>
          <p:cNvPicPr>
            <a:picLocks noChangeAspect="1"/>
          </p:cNvPicPr>
          <p:nvPr/>
        </p:nvPicPr>
        <p:blipFill>
          <a:blip r:embed="rId2"/>
          <a:srcRect/>
          <a:stretch>
            <a:fillRect/>
          </a:stretch>
        </p:blipFill>
        <p:spPr>
          <a:xfrm rot="5400000">
            <a:off x="14271719" y="5846184"/>
            <a:ext cx="3095939" cy="2879223"/>
          </a:xfrm>
          <a:prstGeom prst="rect">
            <a:avLst/>
          </a:prstGeom>
        </p:spPr>
      </p:pic>
      <p:grpSp>
        <p:nvGrpSpPr>
          <p:cNvPr id="6" name="Group 6"/>
          <p:cNvGrpSpPr>
            <a:grpSpLocks noChangeAspect="1"/>
          </p:cNvGrpSpPr>
          <p:nvPr/>
        </p:nvGrpSpPr>
        <p:grpSpPr>
          <a:xfrm rot="5400000">
            <a:off x="14004738" y="8558160"/>
            <a:ext cx="700140" cy="700140"/>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grpSp>
        <p:nvGrpSpPr>
          <p:cNvPr id="8" name="Group 8"/>
          <p:cNvGrpSpPr/>
          <p:nvPr/>
        </p:nvGrpSpPr>
        <p:grpSpPr>
          <a:xfrm>
            <a:off x="1028700" y="2419702"/>
            <a:ext cx="10646124" cy="5447596"/>
            <a:chOff x="0" y="0"/>
            <a:chExt cx="14194832" cy="7263461"/>
          </a:xfrm>
        </p:grpSpPr>
        <p:sp>
          <p:nvSpPr>
            <p:cNvPr id="9" name="TextBox 9"/>
            <p:cNvSpPr txBox="1"/>
            <p:nvPr/>
          </p:nvSpPr>
          <p:spPr>
            <a:xfrm>
              <a:off x="0" y="0"/>
              <a:ext cx="14194832" cy="4823999"/>
            </a:xfrm>
            <a:prstGeom prst="rect">
              <a:avLst/>
            </a:prstGeom>
          </p:spPr>
          <p:txBody>
            <a:bodyPr lIns="0" tIns="0" rIns="0" bIns="0" rtlCol="0" anchor="t">
              <a:spAutoFit/>
            </a:bodyPr>
            <a:lstStyle/>
            <a:p>
              <a:pPr>
                <a:lnSpc>
                  <a:spcPts val="9599"/>
                </a:lnSpc>
              </a:pPr>
              <a:r>
                <a:rPr lang="en-US" sz="7999">
                  <a:solidFill>
                    <a:srgbClr val="17161C"/>
                  </a:solidFill>
                  <a:latin typeface="Aileron Heavy"/>
                </a:rPr>
                <a:t>State Your Company's Mission, Vision, and Values</a:t>
              </a:r>
            </a:p>
          </p:txBody>
        </p:sp>
        <p:sp>
          <p:nvSpPr>
            <p:cNvPr id="10" name="TextBox 10"/>
            <p:cNvSpPr txBox="1"/>
            <p:nvPr/>
          </p:nvSpPr>
          <p:spPr>
            <a:xfrm>
              <a:off x="0" y="5464445"/>
              <a:ext cx="14194832" cy="1799016"/>
            </a:xfrm>
            <a:prstGeom prst="rect">
              <a:avLst/>
            </a:prstGeom>
          </p:spPr>
          <p:txBody>
            <a:bodyPr lIns="0" tIns="0" rIns="0" bIns="0" rtlCol="0" anchor="t">
              <a:spAutoFit/>
            </a:bodyPr>
            <a:lstStyle/>
            <a:p>
              <a:pPr>
                <a:lnSpc>
                  <a:spcPts val="3639"/>
                </a:lnSpc>
                <a:spcBef>
                  <a:spcPct val="0"/>
                </a:spcBef>
              </a:pPr>
              <a:r>
                <a:rPr lang="en-US" sz="2599">
                  <a:solidFill>
                    <a:srgbClr val="17161C"/>
                  </a:solidFill>
                  <a:latin typeface="Roboto"/>
                </a:rPr>
                <a:t>Clearly defining your company’s mission, vision and values is a powerful way to align your team and reach your goals. Use the blank framework on the next page to start filling out your own mission, vision, and values.</a:t>
              </a:r>
            </a:p>
          </p:txBody>
        </p:sp>
      </p:gr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2255FF"/>
        </a:solidFill>
        <a:effectLst/>
      </p:bgPr>
    </p:bg>
    <p:spTree>
      <p:nvGrpSpPr>
        <p:cNvPr id="1" name=""/>
        <p:cNvGrpSpPr/>
        <p:nvPr/>
      </p:nvGrpSpPr>
      <p:grpSpPr>
        <a:xfrm>
          <a:off x="0" y="0"/>
          <a:ext cx="0" cy="0"/>
          <a:chOff x="0" y="0"/>
          <a:chExt cx="0" cy="0"/>
        </a:xfrm>
      </p:grpSpPr>
      <p:sp>
        <p:nvSpPr>
          <p:cNvPr id="2" name="AutoShape 2"/>
          <p:cNvSpPr/>
          <p:nvPr/>
        </p:nvSpPr>
        <p:spPr>
          <a:xfrm>
            <a:off x="0" y="0"/>
            <a:ext cx="5420993" cy="10287000"/>
          </a:xfrm>
          <a:prstGeom prst="rect">
            <a:avLst/>
          </a:prstGeom>
          <a:solidFill>
            <a:srgbClr val="F7F4FA"/>
          </a:solidFill>
        </p:spPr>
      </p:sp>
      <p:pic>
        <p:nvPicPr>
          <p:cNvPr id="3" name="Picture 3"/>
          <p:cNvPicPr>
            <a:picLocks noChangeAspect="1"/>
          </p:cNvPicPr>
          <p:nvPr/>
        </p:nvPicPr>
        <p:blipFill>
          <a:blip r:embed="rId2"/>
          <a:srcRect/>
          <a:stretch>
            <a:fillRect/>
          </a:stretch>
        </p:blipFill>
        <p:spPr>
          <a:xfrm>
            <a:off x="990553" y="6379077"/>
            <a:ext cx="3095939" cy="2879223"/>
          </a:xfrm>
          <a:prstGeom prst="rect">
            <a:avLst/>
          </a:prstGeom>
        </p:spPr>
      </p:pic>
      <p:grpSp>
        <p:nvGrpSpPr>
          <p:cNvPr id="4" name="Group 4"/>
          <p:cNvGrpSpPr>
            <a:grpSpLocks noChangeAspect="1"/>
          </p:cNvGrpSpPr>
          <p:nvPr/>
        </p:nvGrpSpPr>
        <p:grpSpPr>
          <a:xfrm>
            <a:off x="3699982" y="6057191"/>
            <a:ext cx="700140" cy="700140"/>
            <a:chOff x="1371600" y="6705600"/>
            <a:chExt cx="10972800" cy="10972800"/>
          </a:xfrm>
        </p:grpSpPr>
        <p:sp>
          <p:nvSpPr>
            <p:cNvPr id="5" name="Freeform 5"/>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
        <p:nvSpPr>
          <p:cNvPr id="6" name="TextBox 6"/>
          <p:cNvSpPr txBox="1"/>
          <p:nvPr/>
        </p:nvSpPr>
        <p:spPr>
          <a:xfrm>
            <a:off x="1028700" y="1019175"/>
            <a:ext cx="3333275" cy="2992659"/>
          </a:xfrm>
          <a:prstGeom prst="rect">
            <a:avLst/>
          </a:prstGeom>
        </p:spPr>
        <p:txBody>
          <a:bodyPr lIns="0" tIns="0" rIns="0" bIns="0" rtlCol="0" anchor="t">
            <a:spAutoFit/>
          </a:bodyPr>
          <a:lstStyle/>
          <a:p>
            <a:pPr>
              <a:lnSpc>
                <a:spcPts val="6000"/>
              </a:lnSpc>
            </a:pPr>
            <a:r>
              <a:rPr lang="en-US" sz="5000">
                <a:solidFill>
                  <a:srgbClr val="17161C"/>
                </a:solidFill>
                <a:latin typeface="Aileron Heavy"/>
              </a:rPr>
              <a:t>Mission, Vision, and Values</a:t>
            </a:r>
          </a:p>
        </p:txBody>
      </p:sp>
      <p:pic>
        <p:nvPicPr>
          <p:cNvPr id="7" name="Picture 7"/>
          <p:cNvPicPr>
            <a:picLocks noChangeAspect="1"/>
          </p:cNvPicPr>
          <p:nvPr/>
        </p:nvPicPr>
        <p:blipFill>
          <a:blip r:embed="rId3"/>
          <a:srcRect/>
          <a:stretch>
            <a:fillRect/>
          </a:stretch>
        </p:blipFill>
        <p:spPr>
          <a:xfrm>
            <a:off x="17002191" y="1028700"/>
            <a:ext cx="257109" cy="376665"/>
          </a:xfrm>
          <a:prstGeom prst="rect">
            <a:avLst/>
          </a:prstGeom>
        </p:spPr>
      </p:pic>
      <p:grpSp>
        <p:nvGrpSpPr>
          <p:cNvPr id="8" name="Group 8"/>
          <p:cNvGrpSpPr/>
          <p:nvPr/>
        </p:nvGrpSpPr>
        <p:grpSpPr>
          <a:xfrm>
            <a:off x="7057763" y="1044585"/>
            <a:ext cx="8758595" cy="8191221"/>
            <a:chOff x="0" y="0"/>
            <a:chExt cx="11678126" cy="10921628"/>
          </a:xfrm>
        </p:grpSpPr>
        <p:sp>
          <p:nvSpPr>
            <p:cNvPr id="9" name="TextBox 9"/>
            <p:cNvSpPr txBox="1"/>
            <p:nvPr/>
          </p:nvSpPr>
          <p:spPr>
            <a:xfrm>
              <a:off x="0" y="0"/>
              <a:ext cx="11678126" cy="1101370"/>
            </a:xfrm>
            <a:prstGeom prst="rect">
              <a:avLst/>
            </a:prstGeom>
          </p:spPr>
          <p:txBody>
            <a:bodyPr lIns="0" tIns="0" rIns="0" bIns="0" rtlCol="0" anchor="t">
              <a:spAutoFit/>
            </a:bodyPr>
            <a:lstStyle/>
            <a:p>
              <a:pPr>
                <a:lnSpc>
                  <a:spcPts val="6599"/>
                </a:lnSpc>
              </a:pPr>
              <a:r>
                <a:rPr lang="en-US" sz="5499">
                  <a:solidFill>
                    <a:srgbClr val="F7F4FA"/>
                  </a:solidFill>
                  <a:latin typeface="Aileron Heavy"/>
                </a:rPr>
                <a:t>Mission</a:t>
              </a:r>
            </a:p>
          </p:txBody>
        </p:sp>
        <p:sp>
          <p:nvSpPr>
            <p:cNvPr id="10" name="TextBox 10"/>
            <p:cNvSpPr txBox="1"/>
            <p:nvPr/>
          </p:nvSpPr>
          <p:spPr>
            <a:xfrm>
              <a:off x="0" y="1324139"/>
              <a:ext cx="11678126" cy="1733781"/>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Mission is the reason why your company exists. It is the visible and tangible effect you want your company to create for your customers and the world.</a:t>
              </a:r>
            </a:p>
          </p:txBody>
        </p:sp>
        <p:sp>
          <p:nvSpPr>
            <p:cNvPr id="11" name="TextBox 11"/>
            <p:cNvSpPr txBox="1"/>
            <p:nvPr/>
          </p:nvSpPr>
          <p:spPr>
            <a:xfrm>
              <a:off x="0" y="4207067"/>
              <a:ext cx="11678126" cy="1119706"/>
            </a:xfrm>
            <a:prstGeom prst="rect">
              <a:avLst/>
            </a:prstGeom>
          </p:spPr>
          <p:txBody>
            <a:bodyPr lIns="0" tIns="0" rIns="0" bIns="0" rtlCol="0" anchor="t">
              <a:spAutoFit/>
            </a:bodyPr>
            <a:lstStyle/>
            <a:p>
              <a:pPr>
                <a:lnSpc>
                  <a:spcPts val="6600"/>
                </a:lnSpc>
              </a:pPr>
              <a:r>
                <a:rPr lang="en-US" sz="5500">
                  <a:solidFill>
                    <a:srgbClr val="F7F4FA"/>
                  </a:solidFill>
                  <a:latin typeface="Aileron Heavy"/>
                </a:rPr>
                <a:t>Vision</a:t>
              </a:r>
            </a:p>
          </p:txBody>
        </p:sp>
        <p:sp>
          <p:nvSpPr>
            <p:cNvPr id="12" name="TextBox 12"/>
            <p:cNvSpPr txBox="1"/>
            <p:nvPr/>
          </p:nvSpPr>
          <p:spPr>
            <a:xfrm>
              <a:off x="0" y="5549543"/>
              <a:ext cx="11678126" cy="1733781"/>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Vision is what success looks like for your company. It is what your company aspires to be in the future. It is how the world will look like once you've accomplished your mission.</a:t>
              </a:r>
            </a:p>
          </p:txBody>
        </p:sp>
        <p:sp>
          <p:nvSpPr>
            <p:cNvPr id="13" name="TextBox 13"/>
            <p:cNvSpPr txBox="1"/>
            <p:nvPr/>
          </p:nvSpPr>
          <p:spPr>
            <a:xfrm>
              <a:off x="0" y="8441996"/>
              <a:ext cx="11678126" cy="1110181"/>
            </a:xfrm>
            <a:prstGeom prst="rect">
              <a:avLst/>
            </a:prstGeom>
          </p:spPr>
          <p:txBody>
            <a:bodyPr lIns="0" tIns="0" rIns="0" bIns="0" rtlCol="0" anchor="t">
              <a:spAutoFit/>
            </a:bodyPr>
            <a:lstStyle/>
            <a:p>
              <a:pPr>
                <a:lnSpc>
                  <a:spcPts val="6599"/>
                </a:lnSpc>
              </a:pPr>
              <a:r>
                <a:rPr lang="en-US" sz="5499">
                  <a:solidFill>
                    <a:srgbClr val="F7F4FA"/>
                  </a:solidFill>
                  <a:latin typeface="Aileron Heavy"/>
                </a:rPr>
                <a:t>Values</a:t>
              </a:r>
            </a:p>
          </p:txBody>
        </p:sp>
        <p:sp>
          <p:nvSpPr>
            <p:cNvPr id="14" name="TextBox 14"/>
            <p:cNvSpPr txBox="1"/>
            <p:nvPr/>
          </p:nvSpPr>
          <p:spPr>
            <a:xfrm>
              <a:off x="0" y="9774946"/>
              <a:ext cx="11678126" cy="1146682"/>
            </a:xfrm>
            <a:prstGeom prst="rect">
              <a:avLst/>
            </a:prstGeom>
          </p:spPr>
          <p:txBody>
            <a:bodyPr lIns="0" tIns="0" rIns="0" bIns="0" rtlCol="0" anchor="t">
              <a:spAutoFit/>
            </a:bodyPr>
            <a:lstStyle/>
            <a:p>
              <a:pPr>
                <a:lnSpc>
                  <a:spcPts val="3500"/>
                </a:lnSpc>
                <a:spcBef>
                  <a:spcPct val="0"/>
                </a:spcBef>
              </a:pPr>
              <a:r>
                <a:rPr lang="en-US" sz="2500">
                  <a:solidFill>
                    <a:srgbClr val="F7F4FA"/>
                  </a:solidFill>
                  <a:latin typeface="Roboto"/>
                </a:rPr>
                <a:t>These are the guiding principles that will influence your actions to fulfill your company's mission and vision.</a:t>
              </a:r>
            </a:p>
          </p:txBody>
        </p:sp>
      </p:grpSp>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17161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419702"/>
            <a:ext cx="11378912" cy="5447596"/>
            <a:chOff x="0" y="0"/>
            <a:chExt cx="15171883" cy="7263461"/>
          </a:xfrm>
        </p:grpSpPr>
        <p:sp>
          <p:nvSpPr>
            <p:cNvPr id="3" name="TextBox 3"/>
            <p:cNvSpPr txBox="1"/>
            <p:nvPr/>
          </p:nvSpPr>
          <p:spPr>
            <a:xfrm>
              <a:off x="0" y="0"/>
              <a:ext cx="15171883" cy="4823999"/>
            </a:xfrm>
            <a:prstGeom prst="rect">
              <a:avLst/>
            </a:prstGeom>
          </p:spPr>
          <p:txBody>
            <a:bodyPr lIns="0" tIns="0" rIns="0" bIns="0" rtlCol="0" anchor="t">
              <a:spAutoFit/>
            </a:bodyPr>
            <a:lstStyle/>
            <a:p>
              <a:pPr>
                <a:lnSpc>
                  <a:spcPts val="9599"/>
                </a:lnSpc>
              </a:pPr>
              <a:r>
                <a:rPr lang="en-US" sz="7999">
                  <a:solidFill>
                    <a:srgbClr val="F7F4FA"/>
                  </a:solidFill>
                  <a:latin typeface="Aileron Heavy"/>
                </a:rPr>
                <a:t>Illustrate Your Company's Strategy, Tactics, and Execution</a:t>
              </a:r>
            </a:p>
          </p:txBody>
        </p:sp>
        <p:sp>
          <p:nvSpPr>
            <p:cNvPr id="4" name="TextBox 4"/>
            <p:cNvSpPr txBox="1"/>
            <p:nvPr/>
          </p:nvSpPr>
          <p:spPr>
            <a:xfrm>
              <a:off x="0" y="5464445"/>
              <a:ext cx="15171883" cy="1799016"/>
            </a:xfrm>
            <a:prstGeom prst="rect">
              <a:avLst/>
            </a:prstGeom>
          </p:spPr>
          <p:txBody>
            <a:bodyPr lIns="0" tIns="0" rIns="0" bIns="0" rtlCol="0" anchor="t">
              <a:spAutoFit/>
            </a:bodyPr>
            <a:lstStyle/>
            <a:p>
              <a:pPr>
                <a:lnSpc>
                  <a:spcPts val="3639"/>
                </a:lnSpc>
                <a:spcBef>
                  <a:spcPct val="0"/>
                </a:spcBef>
              </a:pPr>
              <a:r>
                <a:rPr lang="en-US" sz="2599">
                  <a:solidFill>
                    <a:srgbClr val="F7F4FA"/>
                  </a:solidFill>
                  <a:latin typeface="Roboto"/>
                </a:rPr>
                <a:t>A strategy, a list of tactics, and knowing how to execute them are integral in the attainmentof your company goals. Use the blank framework on the next page to start filling out yourown strategy, tactics, and execution</a:t>
              </a:r>
            </a:p>
          </p:txBody>
        </p:sp>
      </p:grpSp>
      <p:pic>
        <p:nvPicPr>
          <p:cNvPr id="5" name="Picture 5"/>
          <p:cNvPicPr>
            <a:picLocks noChangeAspect="1"/>
          </p:cNvPicPr>
          <p:nvPr/>
        </p:nvPicPr>
        <p:blipFill>
          <a:blip r:embed="rId2"/>
          <a:srcRect/>
          <a:stretch>
            <a:fillRect/>
          </a:stretch>
        </p:blipFill>
        <p:spPr>
          <a:xfrm rot="-10800000">
            <a:off x="14163361" y="1378770"/>
            <a:ext cx="3095939" cy="2879223"/>
          </a:xfrm>
          <a:prstGeom prst="rect">
            <a:avLst/>
          </a:prstGeom>
        </p:spPr>
      </p:pic>
      <p:grpSp>
        <p:nvGrpSpPr>
          <p:cNvPr id="6" name="Group 6"/>
          <p:cNvGrpSpPr>
            <a:grpSpLocks noChangeAspect="1"/>
          </p:cNvGrpSpPr>
          <p:nvPr/>
        </p:nvGrpSpPr>
        <p:grpSpPr>
          <a:xfrm rot="-10800000">
            <a:off x="14640716" y="1028700"/>
            <a:ext cx="700140" cy="700140"/>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pic>
        <p:nvPicPr>
          <p:cNvPr id="8" name="Picture 8"/>
          <p:cNvPicPr>
            <a:picLocks noChangeAspect="1"/>
          </p:cNvPicPr>
          <p:nvPr/>
        </p:nvPicPr>
        <p:blipFill>
          <a:blip r:embed="rId3"/>
          <a:srcRect/>
          <a:stretch>
            <a:fillRect/>
          </a:stretch>
        </p:blipFill>
        <p:spPr>
          <a:xfrm>
            <a:off x="14765055" y="6907444"/>
            <a:ext cx="1892551" cy="3379556"/>
          </a:xfrm>
          <a:prstGeom prst="rect">
            <a:avLst/>
          </a:prstGeom>
        </p:spPr>
      </p:pic>
      <p:pic>
        <p:nvPicPr>
          <p:cNvPr id="9" name="Picture 9"/>
          <p:cNvPicPr>
            <a:picLocks noChangeAspect="1"/>
          </p:cNvPicPr>
          <p:nvPr/>
        </p:nvPicPr>
        <p:blipFill>
          <a:blip r:embed="rId2"/>
          <a:srcRect/>
          <a:stretch>
            <a:fillRect/>
          </a:stretch>
        </p:blipFill>
        <p:spPr>
          <a:xfrm rot="-10800000">
            <a:off x="14163361" y="4774804"/>
            <a:ext cx="3095939" cy="2879223"/>
          </a:xfrm>
          <a:prstGeom prst="rect">
            <a:avLst/>
          </a:prstGeom>
        </p:spPr>
      </p:pic>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7F4FA"/>
        </a:solidFill>
        <a:effectLst/>
      </p:bgPr>
    </p:bg>
    <p:spTree>
      <p:nvGrpSpPr>
        <p:cNvPr id="1" name=""/>
        <p:cNvGrpSpPr/>
        <p:nvPr/>
      </p:nvGrpSpPr>
      <p:grpSpPr>
        <a:xfrm>
          <a:off x="0" y="0"/>
          <a:ext cx="0" cy="0"/>
          <a:chOff x="0" y="0"/>
          <a:chExt cx="0" cy="0"/>
        </a:xfrm>
      </p:grpSpPr>
      <p:sp>
        <p:nvSpPr>
          <p:cNvPr id="2" name="AutoShape 2"/>
          <p:cNvSpPr/>
          <p:nvPr/>
        </p:nvSpPr>
        <p:spPr>
          <a:xfrm>
            <a:off x="0" y="0"/>
            <a:ext cx="5548413" cy="10287000"/>
          </a:xfrm>
          <a:prstGeom prst="rect">
            <a:avLst/>
          </a:prstGeom>
          <a:solidFill>
            <a:srgbClr val="2255FF"/>
          </a:solidFill>
        </p:spPr>
      </p:sp>
      <p:pic>
        <p:nvPicPr>
          <p:cNvPr id="3" name="Picture 3"/>
          <p:cNvPicPr>
            <a:picLocks noChangeAspect="1"/>
          </p:cNvPicPr>
          <p:nvPr/>
        </p:nvPicPr>
        <p:blipFill>
          <a:blip r:embed="rId2"/>
          <a:srcRect/>
          <a:stretch>
            <a:fillRect/>
          </a:stretch>
        </p:blipFill>
        <p:spPr>
          <a:xfrm>
            <a:off x="17002191" y="1028700"/>
            <a:ext cx="257109" cy="376665"/>
          </a:xfrm>
          <a:prstGeom prst="rect">
            <a:avLst/>
          </a:prstGeom>
        </p:spPr>
      </p:pic>
      <p:pic>
        <p:nvPicPr>
          <p:cNvPr id="4" name="Picture 4"/>
          <p:cNvPicPr>
            <a:picLocks noChangeAspect="1"/>
          </p:cNvPicPr>
          <p:nvPr/>
        </p:nvPicPr>
        <p:blipFill>
          <a:blip r:embed="rId3"/>
          <a:srcRect/>
          <a:stretch>
            <a:fillRect/>
          </a:stretch>
        </p:blipFill>
        <p:spPr>
          <a:xfrm rot="-5400000">
            <a:off x="743502" y="7650946"/>
            <a:ext cx="1892551" cy="3379556"/>
          </a:xfrm>
          <a:prstGeom prst="rect">
            <a:avLst/>
          </a:prstGeom>
        </p:spPr>
      </p:pic>
      <p:pic>
        <p:nvPicPr>
          <p:cNvPr id="5" name="Picture 5"/>
          <p:cNvPicPr>
            <a:picLocks noChangeAspect="1"/>
          </p:cNvPicPr>
          <p:nvPr/>
        </p:nvPicPr>
        <p:blipFill>
          <a:blip r:embed="rId4"/>
          <a:srcRect/>
          <a:stretch>
            <a:fillRect/>
          </a:stretch>
        </p:blipFill>
        <p:spPr>
          <a:xfrm rot="5400000">
            <a:off x="1120433" y="7459995"/>
            <a:ext cx="3095939" cy="2879223"/>
          </a:xfrm>
          <a:prstGeom prst="rect">
            <a:avLst/>
          </a:prstGeom>
        </p:spPr>
      </p:pic>
      <p:grpSp>
        <p:nvGrpSpPr>
          <p:cNvPr id="6" name="Group 6"/>
          <p:cNvGrpSpPr>
            <a:grpSpLocks noChangeAspect="1"/>
          </p:cNvGrpSpPr>
          <p:nvPr/>
        </p:nvGrpSpPr>
        <p:grpSpPr>
          <a:xfrm rot="5400000">
            <a:off x="3687400" y="7001567"/>
            <a:ext cx="700140" cy="700140"/>
            <a:chOff x="1371600" y="6705600"/>
            <a:chExt cx="10972800" cy="10972800"/>
          </a:xfrm>
        </p:grpSpPr>
        <p:sp>
          <p:nvSpPr>
            <p:cNvPr id="7" name="Freeform 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sp>
        <p:nvSpPr>
          <p:cNvPr id="8" name="TextBox 8"/>
          <p:cNvSpPr txBox="1"/>
          <p:nvPr/>
        </p:nvSpPr>
        <p:spPr>
          <a:xfrm>
            <a:off x="1028700" y="1019175"/>
            <a:ext cx="3333275" cy="3024060"/>
          </a:xfrm>
          <a:prstGeom prst="rect">
            <a:avLst/>
          </a:prstGeom>
        </p:spPr>
        <p:txBody>
          <a:bodyPr lIns="0" tIns="0" rIns="0" bIns="0" rtlCol="0" anchor="t">
            <a:spAutoFit/>
          </a:bodyPr>
          <a:lstStyle/>
          <a:p>
            <a:pPr>
              <a:lnSpc>
                <a:spcPts val="6000"/>
              </a:lnSpc>
            </a:pPr>
            <a:r>
              <a:rPr lang="en-US" sz="5000">
                <a:solidFill>
                  <a:srgbClr val="F7F4FA"/>
                </a:solidFill>
                <a:latin typeface="Aileron Heavy"/>
              </a:rPr>
              <a:t>Strategy, Tactics, and Execution</a:t>
            </a:r>
          </a:p>
        </p:txBody>
      </p:sp>
      <p:grpSp>
        <p:nvGrpSpPr>
          <p:cNvPr id="9" name="Group 9"/>
          <p:cNvGrpSpPr/>
          <p:nvPr/>
        </p:nvGrpSpPr>
        <p:grpSpPr>
          <a:xfrm>
            <a:off x="7029580" y="1044585"/>
            <a:ext cx="8758595" cy="7757505"/>
            <a:chOff x="0" y="0"/>
            <a:chExt cx="11678126" cy="10343339"/>
          </a:xfrm>
        </p:grpSpPr>
        <p:sp>
          <p:nvSpPr>
            <p:cNvPr id="10" name="TextBox 10"/>
            <p:cNvSpPr txBox="1"/>
            <p:nvPr/>
          </p:nvSpPr>
          <p:spPr>
            <a:xfrm>
              <a:off x="0" y="0"/>
              <a:ext cx="11678126" cy="1110181"/>
            </a:xfrm>
            <a:prstGeom prst="rect">
              <a:avLst/>
            </a:prstGeom>
          </p:spPr>
          <p:txBody>
            <a:bodyPr lIns="0" tIns="0" rIns="0" bIns="0" rtlCol="0" anchor="t">
              <a:spAutoFit/>
            </a:bodyPr>
            <a:lstStyle/>
            <a:p>
              <a:pPr>
                <a:lnSpc>
                  <a:spcPts val="6599"/>
                </a:lnSpc>
              </a:pPr>
              <a:r>
                <a:rPr lang="en-US" sz="5499">
                  <a:solidFill>
                    <a:srgbClr val="17161C"/>
                  </a:solidFill>
                  <a:latin typeface="Aileron Heavy"/>
                </a:rPr>
                <a:t>Strategy</a:t>
              </a:r>
            </a:p>
          </p:txBody>
        </p:sp>
        <p:sp>
          <p:nvSpPr>
            <p:cNvPr id="11" name="TextBox 11"/>
            <p:cNvSpPr txBox="1"/>
            <p:nvPr/>
          </p:nvSpPr>
          <p:spPr>
            <a:xfrm>
              <a:off x="0" y="1332950"/>
              <a:ext cx="11678126" cy="1146682"/>
            </a:xfrm>
            <a:prstGeom prst="rect">
              <a:avLst/>
            </a:prstGeom>
          </p:spPr>
          <p:txBody>
            <a:bodyPr lIns="0" tIns="0" rIns="0" bIns="0" rtlCol="0" anchor="t">
              <a:spAutoFit/>
            </a:bodyPr>
            <a:lstStyle/>
            <a:p>
              <a:pPr>
                <a:lnSpc>
                  <a:spcPts val="3500"/>
                </a:lnSpc>
                <a:spcBef>
                  <a:spcPct val="0"/>
                </a:spcBef>
              </a:pPr>
              <a:r>
                <a:rPr lang="en-US" sz="2500">
                  <a:solidFill>
                    <a:srgbClr val="17161C"/>
                  </a:solidFill>
                  <a:latin typeface="Roboto"/>
                </a:rPr>
                <a:t>Strategy is how your methods, time, and resources come</a:t>
              </a:r>
            </a:p>
            <a:p>
              <a:pPr>
                <a:lnSpc>
                  <a:spcPts val="3500"/>
                </a:lnSpc>
                <a:spcBef>
                  <a:spcPct val="0"/>
                </a:spcBef>
              </a:pPr>
              <a:r>
                <a:rPr lang="en-US" sz="2500">
                  <a:solidFill>
                    <a:srgbClr val="17161C"/>
                  </a:solidFill>
                  <a:latin typeface="Roboto"/>
                </a:rPr>
                <a:t>into play to fulfil your company mission and vision.</a:t>
              </a:r>
            </a:p>
          </p:txBody>
        </p:sp>
        <p:sp>
          <p:nvSpPr>
            <p:cNvPr id="12" name="TextBox 12"/>
            <p:cNvSpPr txBox="1"/>
            <p:nvPr/>
          </p:nvSpPr>
          <p:spPr>
            <a:xfrm>
              <a:off x="0" y="3628779"/>
              <a:ext cx="11678126" cy="1119706"/>
            </a:xfrm>
            <a:prstGeom prst="rect">
              <a:avLst/>
            </a:prstGeom>
          </p:spPr>
          <p:txBody>
            <a:bodyPr lIns="0" tIns="0" rIns="0" bIns="0" rtlCol="0" anchor="t">
              <a:spAutoFit/>
            </a:bodyPr>
            <a:lstStyle/>
            <a:p>
              <a:pPr>
                <a:lnSpc>
                  <a:spcPts val="6600"/>
                </a:lnSpc>
              </a:pPr>
              <a:r>
                <a:rPr lang="en-US" sz="5500">
                  <a:solidFill>
                    <a:srgbClr val="17161C"/>
                  </a:solidFill>
                  <a:latin typeface="Aileron Heavy"/>
                </a:rPr>
                <a:t>Tactics</a:t>
              </a:r>
            </a:p>
          </p:txBody>
        </p:sp>
        <p:sp>
          <p:nvSpPr>
            <p:cNvPr id="13" name="TextBox 13"/>
            <p:cNvSpPr txBox="1"/>
            <p:nvPr/>
          </p:nvSpPr>
          <p:spPr>
            <a:xfrm>
              <a:off x="0" y="4971254"/>
              <a:ext cx="11678126" cy="1146682"/>
            </a:xfrm>
            <a:prstGeom prst="rect">
              <a:avLst/>
            </a:prstGeom>
          </p:spPr>
          <p:txBody>
            <a:bodyPr lIns="0" tIns="0" rIns="0" bIns="0" rtlCol="0" anchor="t">
              <a:spAutoFit/>
            </a:bodyPr>
            <a:lstStyle/>
            <a:p>
              <a:pPr>
                <a:lnSpc>
                  <a:spcPts val="3500"/>
                </a:lnSpc>
                <a:spcBef>
                  <a:spcPct val="0"/>
                </a:spcBef>
              </a:pPr>
              <a:r>
                <a:rPr lang="en-US" sz="2500">
                  <a:solidFill>
                    <a:srgbClr val="17161C"/>
                  </a:solidFill>
                  <a:latin typeface="Roboto"/>
                </a:rPr>
                <a:t>Tactics are the specific methods, resources, and </a:t>
              </a:r>
            </a:p>
            <a:p>
              <a:pPr>
                <a:lnSpc>
                  <a:spcPts val="3500"/>
                </a:lnSpc>
                <a:spcBef>
                  <a:spcPct val="0"/>
                </a:spcBef>
              </a:pPr>
              <a:r>
                <a:rPr lang="en-US" sz="2500">
                  <a:solidFill>
                    <a:srgbClr val="17161C"/>
                  </a:solidFill>
                  <a:latin typeface="Roboto"/>
                </a:rPr>
                <a:t>techniques you will need to accomplish your strategy.</a:t>
              </a:r>
            </a:p>
          </p:txBody>
        </p:sp>
        <p:sp>
          <p:nvSpPr>
            <p:cNvPr id="14" name="TextBox 14"/>
            <p:cNvSpPr txBox="1"/>
            <p:nvPr/>
          </p:nvSpPr>
          <p:spPr>
            <a:xfrm>
              <a:off x="0" y="7276608"/>
              <a:ext cx="11678126" cy="1110181"/>
            </a:xfrm>
            <a:prstGeom prst="rect">
              <a:avLst/>
            </a:prstGeom>
          </p:spPr>
          <p:txBody>
            <a:bodyPr lIns="0" tIns="0" rIns="0" bIns="0" rtlCol="0" anchor="t">
              <a:spAutoFit/>
            </a:bodyPr>
            <a:lstStyle/>
            <a:p>
              <a:pPr>
                <a:lnSpc>
                  <a:spcPts val="6599"/>
                </a:lnSpc>
              </a:pPr>
              <a:r>
                <a:rPr lang="en-US" sz="5499">
                  <a:solidFill>
                    <a:srgbClr val="17161C"/>
                  </a:solidFill>
                  <a:latin typeface="Aileron Heavy"/>
                </a:rPr>
                <a:t>Execution</a:t>
              </a:r>
            </a:p>
          </p:txBody>
        </p:sp>
        <p:sp>
          <p:nvSpPr>
            <p:cNvPr id="15" name="TextBox 15"/>
            <p:cNvSpPr txBox="1"/>
            <p:nvPr/>
          </p:nvSpPr>
          <p:spPr>
            <a:xfrm>
              <a:off x="0" y="8609558"/>
              <a:ext cx="11678126" cy="1733781"/>
            </a:xfrm>
            <a:prstGeom prst="rect">
              <a:avLst/>
            </a:prstGeom>
          </p:spPr>
          <p:txBody>
            <a:bodyPr lIns="0" tIns="0" rIns="0" bIns="0" rtlCol="0" anchor="t">
              <a:spAutoFit/>
            </a:bodyPr>
            <a:lstStyle/>
            <a:p>
              <a:pPr>
                <a:lnSpc>
                  <a:spcPts val="3500"/>
                </a:lnSpc>
                <a:spcBef>
                  <a:spcPct val="0"/>
                </a:spcBef>
              </a:pPr>
              <a:r>
                <a:rPr lang="en-US" sz="2500">
                  <a:solidFill>
                    <a:srgbClr val="17161C"/>
                  </a:solidFill>
                  <a:latin typeface="Roboto"/>
                </a:rPr>
                <a:t>Execution is how you will employ the tactics you’ve chosen.</a:t>
              </a:r>
            </a:p>
            <a:p>
              <a:pPr>
                <a:lnSpc>
                  <a:spcPts val="3500"/>
                </a:lnSpc>
                <a:spcBef>
                  <a:spcPct val="0"/>
                </a:spcBef>
              </a:pPr>
              <a:r>
                <a:rPr lang="en-US" sz="2500">
                  <a:solidFill>
                    <a:srgbClr val="17161C"/>
                  </a:solidFill>
                  <a:latin typeface="Roboto"/>
                </a:rPr>
                <a:t>It includes measurable outcomes, such as timelines and deliverables.</a:t>
              </a:r>
            </a:p>
          </p:txBody>
        </p:sp>
      </p:grpSp>
    </p:spTree>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7F4FA"/>
        </a:solidFill>
        <a:effectLst/>
      </p:bgPr>
    </p:bg>
    <p:spTree>
      <p:nvGrpSpPr>
        <p:cNvPr id="1" name=""/>
        <p:cNvGrpSpPr/>
        <p:nvPr/>
      </p:nvGrpSpPr>
      <p:grpSpPr>
        <a:xfrm>
          <a:off x="0" y="0"/>
          <a:ext cx="0" cy="0"/>
          <a:chOff x="0" y="0"/>
          <a:chExt cx="0" cy="0"/>
        </a:xfrm>
      </p:grpSpPr>
      <p:sp>
        <p:nvSpPr>
          <p:cNvPr id="2" name="TextBox 2"/>
          <p:cNvSpPr txBox="1"/>
          <p:nvPr/>
        </p:nvSpPr>
        <p:spPr>
          <a:xfrm>
            <a:off x="1028700" y="6979790"/>
            <a:ext cx="10505203" cy="2278510"/>
          </a:xfrm>
          <a:prstGeom prst="rect">
            <a:avLst/>
          </a:prstGeom>
        </p:spPr>
        <p:txBody>
          <a:bodyPr lIns="0" tIns="0" rIns="0" bIns="0" rtlCol="0" anchor="t">
            <a:spAutoFit/>
          </a:bodyPr>
          <a:lstStyle/>
          <a:p>
            <a:pPr>
              <a:lnSpc>
                <a:spcPts val="3639"/>
              </a:lnSpc>
              <a:spcBef>
                <a:spcPct val="0"/>
              </a:spcBef>
            </a:pPr>
            <a:r>
              <a:rPr lang="en-US" sz="2599">
                <a:solidFill>
                  <a:srgbClr val="17161C"/>
                </a:solidFill>
                <a:latin typeface="Roboto"/>
              </a:rPr>
              <a:t>Buyer personas are semi-fictional representations of your target customers. These personas are based on market research and real data about the people you are targeting. Two to three buyer personas are ideal. The more detailed the buyer persona, the better. Use the blank framework on the next page to start filling out your buyer personas.</a:t>
            </a:r>
          </a:p>
        </p:txBody>
      </p:sp>
      <p:sp>
        <p:nvSpPr>
          <p:cNvPr id="3" name="TextBox 3"/>
          <p:cNvSpPr txBox="1"/>
          <p:nvPr/>
        </p:nvSpPr>
        <p:spPr>
          <a:xfrm>
            <a:off x="1028700" y="1028700"/>
            <a:ext cx="10505203" cy="4863649"/>
          </a:xfrm>
          <a:prstGeom prst="rect">
            <a:avLst/>
          </a:prstGeom>
        </p:spPr>
        <p:txBody>
          <a:bodyPr lIns="0" tIns="0" rIns="0" bIns="0" rtlCol="0" anchor="t">
            <a:spAutoFit/>
          </a:bodyPr>
          <a:lstStyle/>
          <a:p>
            <a:pPr>
              <a:lnSpc>
                <a:spcPts val="9599"/>
              </a:lnSpc>
            </a:pPr>
            <a:r>
              <a:rPr lang="en-US" sz="7999">
                <a:solidFill>
                  <a:srgbClr val="17161C"/>
                </a:solidFill>
                <a:latin typeface="Aileron Heavy"/>
              </a:rPr>
              <a:t>Develop Deep Insights</a:t>
            </a:r>
            <a:r>
              <a:rPr lang="en-US" sz="8000">
                <a:solidFill>
                  <a:srgbClr val="17161C"/>
                </a:solidFill>
                <a:latin typeface="Aileron Heavy"/>
              </a:rPr>
              <a:t> Ab</a:t>
            </a:r>
            <a:r>
              <a:rPr lang="en-US" sz="7999">
                <a:solidFill>
                  <a:srgbClr val="17161C"/>
                </a:solidFill>
                <a:latin typeface="Aileron Heavy"/>
              </a:rPr>
              <a:t>out Your Customers Using Buyer Personas</a:t>
            </a:r>
          </a:p>
        </p:txBody>
      </p:sp>
      <p:sp>
        <p:nvSpPr>
          <p:cNvPr id="4" name="AutoShape 4"/>
          <p:cNvSpPr/>
          <p:nvPr/>
        </p:nvSpPr>
        <p:spPr>
          <a:xfrm>
            <a:off x="12900520" y="0"/>
            <a:ext cx="5387480" cy="10287000"/>
          </a:xfrm>
          <a:prstGeom prst="rect">
            <a:avLst/>
          </a:prstGeom>
          <a:solidFill>
            <a:srgbClr val="17161C"/>
          </a:solidFill>
        </p:spPr>
      </p:sp>
      <p:sp>
        <p:nvSpPr>
          <p:cNvPr id="5" name="TextBox 5"/>
          <p:cNvSpPr txBox="1"/>
          <p:nvPr/>
        </p:nvSpPr>
        <p:spPr>
          <a:xfrm>
            <a:off x="13615999" y="1019175"/>
            <a:ext cx="3643301" cy="1516793"/>
          </a:xfrm>
          <a:prstGeom prst="rect">
            <a:avLst/>
          </a:prstGeom>
        </p:spPr>
        <p:txBody>
          <a:bodyPr lIns="0" tIns="0" rIns="0" bIns="0" rtlCol="0" anchor="t">
            <a:spAutoFit/>
          </a:bodyPr>
          <a:lstStyle/>
          <a:p>
            <a:pPr algn="r">
              <a:lnSpc>
                <a:spcPts val="6000"/>
              </a:lnSpc>
            </a:pPr>
            <a:r>
              <a:rPr lang="en-US" sz="5000">
                <a:solidFill>
                  <a:srgbClr val="F7F4FA"/>
                </a:solidFill>
                <a:latin typeface="Aileron Heavy"/>
              </a:rPr>
              <a:t>Buyer Personas</a:t>
            </a:r>
          </a:p>
        </p:txBody>
      </p:sp>
      <p:pic>
        <p:nvPicPr>
          <p:cNvPr id="6" name="Picture 6"/>
          <p:cNvPicPr>
            <a:picLocks noChangeAspect="1"/>
          </p:cNvPicPr>
          <p:nvPr/>
        </p:nvPicPr>
        <p:blipFill>
          <a:blip r:embed="rId2"/>
          <a:srcRect/>
          <a:stretch>
            <a:fillRect/>
          </a:stretch>
        </p:blipFill>
        <p:spPr>
          <a:xfrm rot="-10800000">
            <a:off x="12900520" y="6907444"/>
            <a:ext cx="1892551" cy="3379556"/>
          </a:xfrm>
          <a:prstGeom prst="rect">
            <a:avLst/>
          </a:prstGeom>
        </p:spPr>
      </p:pic>
      <p:pic>
        <p:nvPicPr>
          <p:cNvPr id="7" name="Picture 7"/>
          <p:cNvPicPr>
            <a:picLocks noChangeAspect="1"/>
          </p:cNvPicPr>
          <p:nvPr/>
        </p:nvPicPr>
        <p:blipFill>
          <a:blip r:embed="rId3"/>
          <a:srcRect/>
          <a:stretch>
            <a:fillRect/>
          </a:stretch>
        </p:blipFill>
        <p:spPr>
          <a:xfrm rot="5400000">
            <a:off x="13921649" y="6270719"/>
            <a:ext cx="3095939" cy="2879223"/>
          </a:xfrm>
          <a:prstGeom prst="rect">
            <a:avLst/>
          </a:prstGeom>
        </p:spPr>
      </p:pic>
      <p:grpSp>
        <p:nvGrpSpPr>
          <p:cNvPr id="8" name="Group 8"/>
          <p:cNvGrpSpPr>
            <a:grpSpLocks noChangeAspect="1"/>
          </p:cNvGrpSpPr>
          <p:nvPr/>
        </p:nvGrpSpPr>
        <p:grpSpPr>
          <a:xfrm rot="5400000">
            <a:off x="16559160" y="5847665"/>
            <a:ext cx="700140" cy="700140"/>
            <a:chOff x="1371600" y="6705600"/>
            <a:chExt cx="10972800" cy="10972800"/>
          </a:xfrm>
        </p:grpSpPr>
        <p:sp>
          <p:nvSpPr>
            <p:cNvPr id="9" name="Freeform 9"/>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Tree>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2255FF"/>
        </a:solidFill>
        <a:effectLst/>
      </p:bgPr>
    </p:bg>
    <p:spTree>
      <p:nvGrpSpPr>
        <p:cNvPr id="1" name=""/>
        <p:cNvGrpSpPr/>
        <p:nvPr/>
      </p:nvGrpSpPr>
      <p:grpSpPr>
        <a:xfrm>
          <a:off x="0" y="0"/>
          <a:ext cx="0" cy="0"/>
          <a:chOff x="0" y="0"/>
          <a:chExt cx="0" cy="0"/>
        </a:xfrm>
      </p:grpSpPr>
      <p:grpSp>
        <p:nvGrpSpPr>
          <p:cNvPr id="2" name="Group 2"/>
          <p:cNvGrpSpPr/>
          <p:nvPr/>
        </p:nvGrpSpPr>
        <p:grpSpPr>
          <a:xfrm>
            <a:off x="1483666" y="1028700"/>
            <a:ext cx="2846603" cy="1188338"/>
            <a:chOff x="0" y="0"/>
            <a:chExt cx="3795470" cy="1584451"/>
          </a:xfrm>
        </p:grpSpPr>
        <p:sp>
          <p:nvSpPr>
            <p:cNvPr id="3" name="TextBox 3"/>
            <p:cNvSpPr txBox="1"/>
            <p:nvPr/>
          </p:nvSpPr>
          <p:spPr>
            <a:xfrm>
              <a:off x="0" y="0"/>
              <a:ext cx="3795470" cy="599145"/>
            </a:xfrm>
            <a:prstGeom prst="rect">
              <a:avLst/>
            </a:prstGeom>
          </p:spPr>
          <p:txBody>
            <a:bodyPr lIns="0" tIns="0" rIns="0" bIns="0" rtlCol="0" anchor="t">
              <a:spAutoFit/>
            </a:bodyPr>
            <a:lstStyle/>
            <a:p>
              <a:pPr>
                <a:lnSpc>
                  <a:spcPts val="3599"/>
                </a:lnSpc>
              </a:pPr>
              <a:r>
                <a:rPr lang="en-US" sz="2999">
                  <a:solidFill>
                    <a:srgbClr val="F7F4FA"/>
                  </a:solidFill>
                  <a:latin typeface="Aileron Heavy"/>
                </a:rPr>
                <a:t>Demographics</a:t>
              </a:r>
            </a:p>
          </p:txBody>
        </p:sp>
        <p:sp>
          <p:nvSpPr>
            <p:cNvPr id="4" name="TextBox 4"/>
            <p:cNvSpPr txBox="1"/>
            <p:nvPr/>
          </p:nvSpPr>
          <p:spPr>
            <a:xfrm>
              <a:off x="0" y="757186"/>
              <a:ext cx="3795470" cy="827265"/>
            </a:xfrm>
            <a:prstGeom prst="rect">
              <a:avLst/>
            </a:prstGeom>
          </p:spPr>
          <p:txBody>
            <a:bodyPr lIns="0" tIns="0" rIns="0" bIns="0" rtlCol="0" anchor="t">
              <a:spAutoFit/>
            </a:bodyPr>
            <a:lstStyle/>
            <a:p>
              <a:pPr>
                <a:lnSpc>
                  <a:spcPts val="2400"/>
                </a:lnSpc>
              </a:pPr>
              <a:r>
                <a:rPr lang="en-US" sz="2000">
                  <a:solidFill>
                    <a:srgbClr val="F7F4FA"/>
                  </a:solidFill>
                  <a:latin typeface="Roboto"/>
                </a:rPr>
                <a:t>(Gender, age, marital status, employer)</a:t>
              </a:r>
            </a:p>
          </p:txBody>
        </p:sp>
      </p:grpSp>
      <p:grpSp>
        <p:nvGrpSpPr>
          <p:cNvPr id="5" name="Group 5"/>
          <p:cNvGrpSpPr>
            <a:grpSpLocks noChangeAspect="1"/>
          </p:cNvGrpSpPr>
          <p:nvPr/>
        </p:nvGrpSpPr>
        <p:grpSpPr>
          <a:xfrm>
            <a:off x="1028700" y="1140645"/>
            <a:ext cx="225468" cy="225468"/>
            <a:chOff x="1371600" y="6705600"/>
            <a:chExt cx="10972800" cy="10972800"/>
          </a:xfrm>
        </p:grpSpPr>
        <p:sp>
          <p:nvSpPr>
            <p:cNvPr id="6" name="Freeform 6"/>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grpSp>
        <p:nvGrpSpPr>
          <p:cNvPr id="7" name="Group 7"/>
          <p:cNvGrpSpPr/>
          <p:nvPr/>
        </p:nvGrpSpPr>
        <p:grpSpPr>
          <a:xfrm>
            <a:off x="1483666" y="4267495"/>
            <a:ext cx="2846603" cy="1188338"/>
            <a:chOff x="0" y="0"/>
            <a:chExt cx="3795470" cy="1584451"/>
          </a:xfrm>
        </p:grpSpPr>
        <p:sp>
          <p:nvSpPr>
            <p:cNvPr id="8" name="TextBox 8"/>
            <p:cNvSpPr txBox="1"/>
            <p:nvPr/>
          </p:nvSpPr>
          <p:spPr>
            <a:xfrm>
              <a:off x="0" y="0"/>
              <a:ext cx="3795470" cy="599145"/>
            </a:xfrm>
            <a:prstGeom prst="rect">
              <a:avLst/>
            </a:prstGeom>
          </p:spPr>
          <p:txBody>
            <a:bodyPr lIns="0" tIns="0" rIns="0" bIns="0" rtlCol="0" anchor="t">
              <a:spAutoFit/>
            </a:bodyPr>
            <a:lstStyle/>
            <a:p>
              <a:pPr>
                <a:lnSpc>
                  <a:spcPts val="3599"/>
                </a:lnSpc>
              </a:pPr>
              <a:r>
                <a:rPr lang="en-US" sz="2999">
                  <a:solidFill>
                    <a:srgbClr val="F7F4FA"/>
                  </a:solidFill>
                  <a:latin typeface="Aileron Heavy"/>
                </a:rPr>
                <a:t>Buying Roles</a:t>
              </a:r>
            </a:p>
          </p:txBody>
        </p:sp>
        <p:sp>
          <p:nvSpPr>
            <p:cNvPr id="9" name="TextBox 9"/>
            <p:cNvSpPr txBox="1"/>
            <p:nvPr/>
          </p:nvSpPr>
          <p:spPr>
            <a:xfrm>
              <a:off x="0" y="757186"/>
              <a:ext cx="3795470" cy="827265"/>
            </a:xfrm>
            <a:prstGeom prst="rect">
              <a:avLst/>
            </a:prstGeom>
          </p:spPr>
          <p:txBody>
            <a:bodyPr lIns="0" tIns="0" rIns="0" bIns="0" rtlCol="0" anchor="t">
              <a:spAutoFit/>
            </a:bodyPr>
            <a:lstStyle/>
            <a:p>
              <a:pPr>
                <a:lnSpc>
                  <a:spcPts val="2400"/>
                </a:lnSpc>
              </a:pPr>
              <a:r>
                <a:rPr lang="en-US" sz="2000">
                  <a:solidFill>
                    <a:srgbClr val="F7F4FA"/>
                  </a:solidFill>
                  <a:latin typeface="Roboto"/>
                </a:rPr>
                <a:t>(Decision makers, influencers)</a:t>
              </a:r>
            </a:p>
          </p:txBody>
        </p:sp>
      </p:grpSp>
      <p:grpSp>
        <p:nvGrpSpPr>
          <p:cNvPr id="10" name="Group 10"/>
          <p:cNvGrpSpPr>
            <a:grpSpLocks noChangeAspect="1"/>
          </p:cNvGrpSpPr>
          <p:nvPr/>
        </p:nvGrpSpPr>
        <p:grpSpPr>
          <a:xfrm>
            <a:off x="1028700" y="4379441"/>
            <a:ext cx="225468" cy="225468"/>
            <a:chOff x="1371600" y="6705600"/>
            <a:chExt cx="10972800" cy="10972800"/>
          </a:xfrm>
        </p:grpSpPr>
        <p:sp>
          <p:nvSpPr>
            <p:cNvPr id="11" name="Freeform 11"/>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sp>
        <p:nvSpPr>
          <p:cNvPr id="12" name="TextBox 12"/>
          <p:cNvSpPr txBox="1"/>
          <p:nvPr/>
        </p:nvSpPr>
        <p:spPr>
          <a:xfrm>
            <a:off x="1483666" y="7620603"/>
            <a:ext cx="2959339" cy="898718"/>
          </a:xfrm>
          <a:prstGeom prst="rect">
            <a:avLst/>
          </a:prstGeom>
        </p:spPr>
        <p:txBody>
          <a:bodyPr lIns="0" tIns="0" rIns="0" bIns="0" rtlCol="0" anchor="t">
            <a:spAutoFit/>
          </a:bodyPr>
          <a:lstStyle/>
          <a:p>
            <a:pPr>
              <a:lnSpc>
                <a:spcPts val="3599"/>
              </a:lnSpc>
            </a:pPr>
            <a:r>
              <a:rPr lang="en-US" sz="2999">
                <a:solidFill>
                  <a:srgbClr val="F7F4FA"/>
                </a:solidFill>
                <a:latin typeface="Aileron Heavy"/>
              </a:rPr>
              <a:t>Goals and Responsibilities</a:t>
            </a:r>
          </a:p>
        </p:txBody>
      </p:sp>
      <p:grpSp>
        <p:nvGrpSpPr>
          <p:cNvPr id="13" name="Group 13"/>
          <p:cNvGrpSpPr>
            <a:grpSpLocks noChangeAspect="1"/>
          </p:cNvGrpSpPr>
          <p:nvPr/>
        </p:nvGrpSpPr>
        <p:grpSpPr>
          <a:xfrm>
            <a:off x="1028700" y="7732548"/>
            <a:ext cx="225468" cy="225468"/>
            <a:chOff x="1371600" y="6705600"/>
            <a:chExt cx="10972800" cy="10972800"/>
          </a:xfrm>
        </p:grpSpPr>
        <p:sp>
          <p:nvSpPr>
            <p:cNvPr id="14" name="Freeform 1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sp>
        <p:nvSpPr>
          <p:cNvPr id="15" name="TextBox 15"/>
          <p:cNvSpPr txBox="1"/>
          <p:nvPr/>
        </p:nvSpPr>
        <p:spPr>
          <a:xfrm>
            <a:off x="6172617" y="1028700"/>
            <a:ext cx="2846603" cy="449359"/>
          </a:xfrm>
          <a:prstGeom prst="rect">
            <a:avLst/>
          </a:prstGeom>
        </p:spPr>
        <p:txBody>
          <a:bodyPr lIns="0" tIns="0" rIns="0" bIns="0" rtlCol="0" anchor="t">
            <a:spAutoFit/>
          </a:bodyPr>
          <a:lstStyle/>
          <a:p>
            <a:pPr>
              <a:lnSpc>
                <a:spcPts val="3599"/>
              </a:lnSpc>
            </a:pPr>
            <a:r>
              <a:rPr lang="en-US" sz="2999">
                <a:solidFill>
                  <a:srgbClr val="F7F4FA"/>
                </a:solidFill>
                <a:latin typeface="Aileron Heavy"/>
              </a:rPr>
              <a:t>Needs</a:t>
            </a:r>
          </a:p>
        </p:txBody>
      </p:sp>
      <p:grpSp>
        <p:nvGrpSpPr>
          <p:cNvPr id="16" name="Group 16"/>
          <p:cNvGrpSpPr>
            <a:grpSpLocks noChangeAspect="1"/>
          </p:cNvGrpSpPr>
          <p:nvPr/>
        </p:nvGrpSpPr>
        <p:grpSpPr>
          <a:xfrm>
            <a:off x="5717651" y="1140645"/>
            <a:ext cx="225468" cy="225468"/>
            <a:chOff x="1371600" y="6705600"/>
            <a:chExt cx="10972800" cy="10972800"/>
          </a:xfrm>
        </p:grpSpPr>
        <p:sp>
          <p:nvSpPr>
            <p:cNvPr id="17" name="Freeform 17"/>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sp>
        <p:nvSpPr>
          <p:cNvPr id="18" name="TextBox 18"/>
          <p:cNvSpPr txBox="1"/>
          <p:nvPr/>
        </p:nvSpPr>
        <p:spPr>
          <a:xfrm>
            <a:off x="6172617" y="4267495"/>
            <a:ext cx="2846603" cy="449359"/>
          </a:xfrm>
          <a:prstGeom prst="rect">
            <a:avLst/>
          </a:prstGeom>
        </p:spPr>
        <p:txBody>
          <a:bodyPr lIns="0" tIns="0" rIns="0" bIns="0" rtlCol="0" anchor="t">
            <a:spAutoFit/>
          </a:bodyPr>
          <a:lstStyle/>
          <a:p>
            <a:pPr>
              <a:lnSpc>
                <a:spcPts val="3599"/>
              </a:lnSpc>
            </a:pPr>
            <a:r>
              <a:rPr lang="en-US" sz="2999">
                <a:solidFill>
                  <a:srgbClr val="F7F4FA"/>
                </a:solidFill>
                <a:latin typeface="Aileron Heavy"/>
              </a:rPr>
              <a:t>Objections</a:t>
            </a:r>
          </a:p>
        </p:txBody>
      </p:sp>
      <p:grpSp>
        <p:nvGrpSpPr>
          <p:cNvPr id="19" name="Group 19"/>
          <p:cNvGrpSpPr>
            <a:grpSpLocks noChangeAspect="1"/>
          </p:cNvGrpSpPr>
          <p:nvPr/>
        </p:nvGrpSpPr>
        <p:grpSpPr>
          <a:xfrm>
            <a:off x="5717651" y="4379441"/>
            <a:ext cx="225468" cy="225468"/>
            <a:chOff x="1371600" y="6705600"/>
            <a:chExt cx="10972800" cy="10972800"/>
          </a:xfrm>
        </p:grpSpPr>
        <p:sp>
          <p:nvSpPr>
            <p:cNvPr id="20" name="Freeform 20"/>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sp>
        <p:nvSpPr>
          <p:cNvPr id="21" name="TextBox 21"/>
          <p:cNvSpPr txBox="1"/>
          <p:nvPr/>
        </p:nvSpPr>
        <p:spPr>
          <a:xfrm>
            <a:off x="6172617" y="7620603"/>
            <a:ext cx="2846603" cy="449359"/>
          </a:xfrm>
          <a:prstGeom prst="rect">
            <a:avLst/>
          </a:prstGeom>
        </p:spPr>
        <p:txBody>
          <a:bodyPr lIns="0" tIns="0" rIns="0" bIns="0" rtlCol="0" anchor="t">
            <a:spAutoFit/>
          </a:bodyPr>
          <a:lstStyle/>
          <a:p>
            <a:pPr>
              <a:lnSpc>
                <a:spcPts val="3599"/>
              </a:lnSpc>
            </a:pPr>
            <a:r>
              <a:rPr lang="en-US" sz="2999">
                <a:solidFill>
                  <a:srgbClr val="F7F4FA"/>
                </a:solidFill>
                <a:latin typeface="Aileron Heavy"/>
              </a:rPr>
              <a:t>Frustrations</a:t>
            </a:r>
          </a:p>
        </p:txBody>
      </p:sp>
      <p:grpSp>
        <p:nvGrpSpPr>
          <p:cNvPr id="22" name="Group 22"/>
          <p:cNvGrpSpPr>
            <a:grpSpLocks noChangeAspect="1"/>
          </p:cNvGrpSpPr>
          <p:nvPr/>
        </p:nvGrpSpPr>
        <p:grpSpPr>
          <a:xfrm>
            <a:off x="5717651" y="7732548"/>
            <a:ext cx="225468" cy="225468"/>
            <a:chOff x="1371600" y="6705600"/>
            <a:chExt cx="10972800" cy="10972800"/>
          </a:xfrm>
        </p:grpSpPr>
        <p:sp>
          <p:nvSpPr>
            <p:cNvPr id="23" name="Freeform 23"/>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grpSp>
        <p:nvGrpSpPr>
          <p:cNvPr id="24" name="Group 24"/>
          <p:cNvGrpSpPr/>
          <p:nvPr/>
        </p:nvGrpSpPr>
        <p:grpSpPr>
          <a:xfrm>
            <a:off x="10861568" y="1028700"/>
            <a:ext cx="2846603" cy="1940777"/>
            <a:chOff x="0" y="0"/>
            <a:chExt cx="3795470" cy="2587703"/>
          </a:xfrm>
        </p:grpSpPr>
        <p:sp>
          <p:nvSpPr>
            <p:cNvPr id="25" name="TextBox 25"/>
            <p:cNvSpPr txBox="1"/>
            <p:nvPr/>
          </p:nvSpPr>
          <p:spPr>
            <a:xfrm>
              <a:off x="0" y="0"/>
              <a:ext cx="3795470" cy="1198290"/>
            </a:xfrm>
            <a:prstGeom prst="rect">
              <a:avLst/>
            </a:prstGeom>
          </p:spPr>
          <p:txBody>
            <a:bodyPr lIns="0" tIns="0" rIns="0" bIns="0" rtlCol="0" anchor="t">
              <a:spAutoFit/>
            </a:bodyPr>
            <a:lstStyle/>
            <a:p>
              <a:pPr>
                <a:lnSpc>
                  <a:spcPts val="3599"/>
                </a:lnSpc>
              </a:pPr>
              <a:r>
                <a:rPr lang="en-US" sz="2999">
                  <a:solidFill>
                    <a:srgbClr val="F7F4FA"/>
                  </a:solidFill>
                  <a:latin typeface="Aileron Heavy"/>
                </a:rPr>
                <a:t>Buyer's Journey</a:t>
              </a:r>
            </a:p>
          </p:txBody>
        </p:sp>
        <p:sp>
          <p:nvSpPr>
            <p:cNvPr id="26" name="TextBox 26"/>
            <p:cNvSpPr txBox="1"/>
            <p:nvPr/>
          </p:nvSpPr>
          <p:spPr>
            <a:xfrm>
              <a:off x="0" y="1356331"/>
              <a:ext cx="3795470" cy="1231372"/>
            </a:xfrm>
            <a:prstGeom prst="rect">
              <a:avLst/>
            </a:prstGeom>
          </p:spPr>
          <p:txBody>
            <a:bodyPr lIns="0" tIns="0" rIns="0" bIns="0" rtlCol="0" anchor="t">
              <a:spAutoFit/>
            </a:bodyPr>
            <a:lstStyle/>
            <a:p>
              <a:pPr>
                <a:lnSpc>
                  <a:spcPts val="2400"/>
                </a:lnSpc>
              </a:pPr>
              <a:r>
                <a:rPr lang="en-US" sz="2000">
                  <a:solidFill>
                    <a:srgbClr val="F7F4FA"/>
                  </a:solidFill>
                  <a:latin typeface="Roboto"/>
                </a:rPr>
                <a:t>(Awareness, consideration,</a:t>
              </a:r>
            </a:p>
            <a:p>
              <a:pPr>
                <a:lnSpc>
                  <a:spcPts val="2400"/>
                </a:lnSpc>
              </a:pPr>
              <a:r>
                <a:rPr lang="en-US" sz="2000">
                  <a:solidFill>
                    <a:srgbClr val="F7F4FA"/>
                  </a:solidFill>
                  <a:latin typeface="Roboto"/>
                </a:rPr>
                <a:t>purchase, advocacy)</a:t>
              </a:r>
            </a:p>
          </p:txBody>
        </p:sp>
      </p:grpSp>
      <p:grpSp>
        <p:nvGrpSpPr>
          <p:cNvPr id="27" name="Group 27"/>
          <p:cNvGrpSpPr>
            <a:grpSpLocks noChangeAspect="1"/>
          </p:cNvGrpSpPr>
          <p:nvPr/>
        </p:nvGrpSpPr>
        <p:grpSpPr>
          <a:xfrm>
            <a:off x="10406602" y="1140645"/>
            <a:ext cx="225468" cy="225468"/>
            <a:chOff x="1371600" y="6705600"/>
            <a:chExt cx="10972800" cy="10972800"/>
          </a:xfrm>
        </p:grpSpPr>
        <p:sp>
          <p:nvSpPr>
            <p:cNvPr id="28" name="Freeform 2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grpSp>
        <p:nvGrpSpPr>
          <p:cNvPr id="29" name="Group 29"/>
          <p:cNvGrpSpPr/>
          <p:nvPr/>
        </p:nvGrpSpPr>
        <p:grpSpPr>
          <a:xfrm>
            <a:off x="10861568" y="4267495"/>
            <a:ext cx="2846603" cy="1491418"/>
            <a:chOff x="0" y="0"/>
            <a:chExt cx="3795470" cy="1988558"/>
          </a:xfrm>
        </p:grpSpPr>
        <p:sp>
          <p:nvSpPr>
            <p:cNvPr id="30" name="TextBox 30"/>
            <p:cNvSpPr txBox="1"/>
            <p:nvPr/>
          </p:nvSpPr>
          <p:spPr>
            <a:xfrm>
              <a:off x="0" y="0"/>
              <a:ext cx="3795470" cy="599145"/>
            </a:xfrm>
            <a:prstGeom prst="rect">
              <a:avLst/>
            </a:prstGeom>
          </p:spPr>
          <p:txBody>
            <a:bodyPr lIns="0" tIns="0" rIns="0" bIns="0" rtlCol="0" anchor="t">
              <a:spAutoFit/>
            </a:bodyPr>
            <a:lstStyle/>
            <a:p>
              <a:pPr>
                <a:lnSpc>
                  <a:spcPts val="3599"/>
                </a:lnSpc>
              </a:pPr>
              <a:r>
                <a:rPr lang="en-US" sz="2999">
                  <a:solidFill>
                    <a:srgbClr val="F7F4FA"/>
                  </a:solidFill>
                  <a:latin typeface="Aileron Heavy"/>
                </a:rPr>
                <a:t>Channels</a:t>
              </a:r>
            </a:p>
          </p:txBody>
        </p:sp>
        <p:sp>
          <p:nvSpPr>
            <p:cNvPr id="31" name="TextBox 31"/>
            <p:cNvSpPr txBox="1"/>
            <p:nvPr/>
          </p:nvSpPr>
          <p:spPr>
            <a:xfrm>
              <a:off x="0" y="757186"/>
              <a:ext cx="3795470" cy="1231372"/>
            </a:xfrm>
            <a:prstGeom prst="rect">
              <a:avLst/>
            </a:prstGeom>
          </p:spPr>
          <p:txBody>
            <a:bodyPr lIns="0" tIns="0" rIns="0" bIns="0" rtlCol="0" anchor="t">
              <a:spAutoFit/>
            </a:bodyPr>
            <a:lstStyle/>
            <a:p>
              <a:pPr>
                <a:lnSpc>
                  <a:spcPts val="2400"/>
                </a:lnSpc>
              </a:pPr>
              <a:r>
                <a:rPr lang="en-US" sz="2000">
                  <a:solidFill>
                    <a:srgbClr val="F7F4FA"/>
                  </a:solidFill>
                  <a:latin typeface="Roboto"/>
                </a:rPr>
                <a:t>(Social media, other digital activities, non-digital activities)</a:t>
              </a:r>
            </a:p>
          </p:txBody>
        </p:sp>
      </p:grpSp>
      <p:grpSp>
        <p:nvGrpSpPr>
          <p:cNvPr id="32" name="Group 32"/>
          <p:cNvGrpSpPr>
            <a:grpSpLocks noChangeAspect="1"/>
          </p:cNvGrpSpPr>
          <p:nvPr/>
        </p:nvGrpSpPr>
        <p:grpSpPr>
          <a:xfrm>
            <a:off x="10406602" y="4379441"/>
            <a:ext cx="225468" cy="225468"/>
            <a:chOff x="1371600" y="6705600"/>
            <a:chExt cx="10972800" cy="10972800"/>
          </a:xfrm>
        </p:grpSpPr>
        <p:sp>
          <p:nvSpPr>
            <p:cNvPr id="33" name="Freeform 33"/>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grpSp>
        <p:nvGrpSpPr>
          <p:cNvPr id="34" name="Group 34"/>
          <p:cNvGrpSpPr/>
          <p:nvPr/>
        </p:nvGrpSpPr>
        <p:grpSpPr>
          <a:xfrm>
            <a:off x="10861568" y="7620603"/>
            <a:ext cx="2846603" cy="1637697"/>
            <a:chOff x="0" y="0"/>
            <a:chExt cx="3795470" cy="2183596"/>
          </a:xfrm>
        </p:grpSpPr>
        <p:sp>
          <p:nvSpPr>
            <p:cNvPr id="35" name="TextBox 35"/>
            <p:cNvSpPr txBox="1"/>
            <p:nvPr/>
          </p:nvSpPr>
          <p:spPr>
            <a:xfrm>
              <a:off x="0" y="0"/>
              <a:ext cx="3795470" cy="1198290"/>
            </a:xfrm>
            <a:prstGeom prst="rect">
              <a:avLst/>
            </a:prstGeom>
          </p:spPr>
          <p:txBody>
            <a:bodyPr lIns="0" tIns="0" rIns="0" bIns="0" rtlCol="0" anchor="t">
              <a:spAutoFit/>
            </a:bodyPr>
            <a:lstStyle/>
            <a:p>
              <a:pPr>
                <a:lnSpc>
                  <a:spcPts val="3599"/>
                </a:lnSpc>
              </a:pPr>
              <a:r>
                <a:rPr lang="en-US" sz="2999">
                  <a:solidFill>
                    <a:srgbClr val="F7F4FA"/>
                  </a:solidFill>
                  <a:latin typeface="Aileron Heavy"/>
                </a:rPr>
                <a:t>Sources of information</a:t>
              </a:r>
            </a:p>
          </p:txBody>
        </p:sp>
        <p:sp>
          <p:nvSpPr>
            <p:cNvPr id="36" name="TextBox 36"/>
            <p:cNvSpPr txBox="1"/>
            <p:nvPr/>
          </p:nvSpPr>
          <p:spPr>
            <a:xfrm>
              <a:off x="0" y="1356331"/>
              <a:ext cx="3795470" cy="827265"/>
            </a:xfrm>
            <a:prstGeom prst="rect">
              <a:avLst/>
            </a:prstGeom>
          </p:spPr>
          <p:txBody>
            <a:bodyPr lIns="0" tIns="0" rIns="0" bIns="0" rtlCol="0" anchor="t">
              <a:spAutoFit/>
            </a:bodyPr>
            <a:lstStyle/>
            <a:p>
              <a:pPr>
                <a:lnSpc>
                  <a:spcPts val="2400"/>
                </a:lnSpc>
              </a:pPr>
              <a:r>
                <a:rPr lang="en-US" sz="2000">
                  <a:solidFill>
                    <a:srgbClr val="F7F4FA"/>
                  </a:solidFill>
                  <a:latin typeface="Roboto"/>
                </a:rPr>
                <a:t>(Content that influences purchase decisions)</a:t>
              </a:r>
            </a:p>
          </p:txBody>
        </p:sp>
      </p:grpSp>
      <p:grpSp>
        <p:nvGrpSpPr>
          <p:cNvPr id="37" name="Group 37"/>
          <p:cNvGrpSpPr>
            <a:grpSpLocks noChangeAspect="1"/>
          </p:cNvGrpSpPr>
          <p:nvPr/>
        </p:nvGrpSpPr>
        <p:grpSpPr>
          <a:xfrm>
            <a:off x="10406602" y="7732548"/>
            <a:ext cx="225468" cy="225468"/>
            <a:chOff x="1371600" y="6705600"/>
            <a:chExt cx="10972800" cy="10972800"/>
          </a:xfrm>
        </p:grpSpPr>
        <p:sp>
          <p:nvSpPr>
            <p:cNvPr id="38" name="Freeform 38"/>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F7F4FA"/>
            </a:solidFill>
          </p:spPr>
        </p:sp>
      </p:grpSp>
      <p:sp>
        <p:nvSpPr>
          <p:cNvPr id="39" name="AutoShape 39"/>
          <p:cNvSpPr/>
          <p:nvPr/>
        </p:nvSpPr>
        <p:spPr>
          <a:xfrm>
            <a:off x="14954129" y="0"/>
            <a:ext cx="3333871" cy="10287000"/>
          </a:xfrm>
          <a:prstGeom prst="rect">
            <a:avLst/>
          </a:prstGeom>
          <a:solidFill>
            <a:srgbClr val="F7F4FA"/>
          </a:solidFill>
        </p:spPr>
      </p:sp>
      <p:pic>
        <p:nvPicPr>
          <p:cNvPr id="40" name="Picture 40"/>
          <p:cNvPicPr>
            <a:picLocks noChangeAspect="1"/>
          </p:cNvPicPr>
          <p:nvPr/>
        </p:nvPicPr>
        <p:blipFill>
          <a:blip r:embed="rId2"/>
          <a:srcRect/>
          <a:stretch>
            <a:fillRect/>
          </a:stretch>
        </p:blipFill>
        <p:spPr>
          <a:xfrm>
            <a:off x="17130746" y="1065047"/>
            <a:ext cx="257109" cy="376665"/>
          </a:xfrm>
          <a:prstGeom prst="rect">
            <a:avLst/>
          </a:prstGeom>
        </p:spPr>
      </p:pic>
      <p:pic>
        <p:nvPicPr>
          <p:cNvPr id="41" name="Picture 41"/>
          <p:cNvPicPr>
            <a:picLocks noChangeAspect="1"/>
          </p:cNvPicPr>
          <p:nvPr/>
        </p:nvPicPr>
        <p:blipFill>
          <a:blip r:embed="rId3"/>
          <a:srcRect/>
          <a:stretch>
            <a:fillRect/>
          </a:stretch>
        </p:blipFill>
        <p:spPr>
          <a:xfrm rot="-10800000">
            <a:off x="16395449" y="6907444"/>
            <a:ext cx="1892551" cy="3379556"/>
          </a:xfrm>
          <a:prstGeom prst="rect">
            <a:avLst/>
          </a:prstGeom>
        </p:spPr>
      </p:pic>
      <p:pic>
        <p:nvPicPr>
          <p:cNvPr id="42" name="Picture 42"/>
          <p:cNvPicPr>
            <a:picLocks noChangeAspect="1"/>
          </p:cNvPicPr>
          <p:nvPr/>
        </p:nvPicPr>
        <p:blipFill>
          <a:blip r:embed="rId4"/>
          <a:srcRect/>
          <a:stretch>
            <a:fillRect/>
          </a:stretch>
        </p:blipFill>
        <p:spPr>
          <a:xfrm rot="5400000">
            <a:off x="15582776" y="3013150"/>
            <a:ext cx="3095939" cy="2879223"/>
          </a:xfrm>
          <a:prstGeom prst="rect">
            <a:avLst/>
          </a:prstGeom>
        </p:spPr>
      </p:pic>
      <p:grpSp>
        <p:nvGrpSpPr>
          <p:cNvPr id="43" name="Group 43"/>
          <p:cNvGrpSpPr>
            <a:grpSpLocks noChangeAspect="1"/>
          </p:cNvGrpSpPr>
          <p:nvPr/>
        </p:nvGrpSpPr>
        <p:grpSpPr>
          <a:xfrm rot="5400000">
            <a:off x="16101746" y="2554722"/>
            <a:ext cx="700140" cy="700140"/>
            <a:chOff x="1371600" y="6705600"/>
            <a:chExt cx="10972800" cy="10972800"/>
          </a:xfrm>
        </p:grpSpPr>
        <p:sp>
          <p:nvSpPr>
            <p:cNvPr id="44" name="Freeform 4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17161C"/>
            </a:solidFill>
          </p:spPr>
        </p:sp>
      </p:grpSp>
      <p:pic>
        <p:nvPicPr>
          <p:cNvPr id="45" name="Picture 45"/>
          <p:cNvPicPr>
            <a:picLocks noChangeAspect="1"/>
          </p:cNvPicPr>
          <p:nvPr/>
        </p:nvPicPr>
        <p:blipFill>
          <a:blip r:embed="rId4"/>
          <a:srcRect/>
          <a:stretch>
            <a:fillRect/>
          </a:stretch>
        </p:blipFill>
        <p:spPr>
          <a:xfrm rot="5400000">
            <a:off x="15582776" y="6547661"/>
            <a:ext cx="3095939" cy="2879223"/>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17161C"/>
        </a:solidFill>
        <a:effectLst/>
      </p:bgPr>
    </p:bg>
    <p:spTree>
      <p:nvGrpSpPr>
        <p:cNvPr id="1" name=""/>
        <p:cNvGrpSpPr/>
        <p:nvPr/>
      </p:nvGrpSpPr>
      <p:grpSpPr>
        <a:xfrm>
          <a:off x="0" y="0"/>
          <a:ext cx="0" cy="0"/>
          <a:chOff x="0" y="0"/>
          <a:chExt cx="0" cy="0"/>
        </a:xfrm>
      </p:grpSpPr>
      <p:sp>
        <p:nvSpPr>
          <p:cNvPr id="2" name="AutoShape 2"/>
          <p:cNvSpPr/>
          <p:nvPr/>
        </p:nvSpPr>
        <p:spPr>
          <a:xfrm>
            <a:off x="0" y="-2052"/>
            <a:ext cx="6153914" cy="10289052"/>
          </a:xfrm>
          <a:prstGeom prst="rect">
            <a:avLst/>
          </a:prstGeom>
          <a:solidFill>
            <a:srgbClr val="F7F4FA"/>
          </a:solidFill>
        </p:spPr>
      </p:sp>
      <p:grpSp>
        <p:nvGrpSpPr>
          <p:cNvPr id="3" name="Group 3"/>
          <p:cNvGrpSpPr/>
          <p:nvPr/>
        </p:nvGrpSpPr>
        <p:grpSpPr>
          <a:xfrm>
            <a:off x="1028700" y="1028700"/>
            <a:ext cx="4282336" cy="4015028"/>
            <a:chOff x="0" y="0"/>
            <a:chExt cx="5709782" cy="5353371"/>
          </a:xfrm>
        </p:grpSpPr>
        <p:sp>
          <p:nvSpPr>
            <p:cNvPr id="4" name="TextBox 4"/>
            <p:cNvSpPr txBox="1"/>
            <p:nvPr/>
          </p:nvSpPr>
          <p:spPr>
            <a:xfrm>
              <a:off x="0" y="-9525"/>
              <a:ext cx="5709782" cy="2645206"/>
            </a:xfrm>
            <a:prstGeom prst="rect">
              <a:avLst/>
            </a:prstGeom>
          </p:spPr>
          <p:txBody>
            <a:bodyPr lIns="0" tIns="0" rIns="0" bIns="0" rtlCol="0" anchor="t">
              <a:spAutoFit/>
            </a:bodyPr>
            <a:lstStyle/>
            <a:p>
              <a:pPr>
                <a:lnSpc>
                  <a:spcPts val="7800"/>
                </a:lnSpc>
              </a:pPr>
              <a:r>
                <a:rPr lang="en-US" sz="6500">
                  <a:solidFill>
                    <a:srgbClr val="17161C"/>
                  </a:solidFill>
                  <a:latin typeface="Aileron Heavy"/>
                </a:rPr>
                <a:t>Free Resources</a:t>
              </a:r>
            </a:p>
          </p:txBody>
        </p:sp>
        <p:sp>
          <p:nvSpPr>
            <p:cNvPr id="5" name="TextBox 5"/>
            <p:cNvSpPr txBox="1"/>
            <p:nvPr/>
          </p:nvSpPr>
          <p:spPr>
            <a:xfrm>
              <a:off x="0" y="2951622"/>
              <a:ext cx="5709782" cy="2401748"/>
            </a:xfrm>
            <a:prstGeom prst="rect">
              <a:avLst/>
            </a:prstGeom>
          </p:spPr>
          <p:txBody>
            <a:bodyPr lIns="0" tIns="0" rIns="0" bIns="0" rtlCol="0" anchor="t">
              <a:spAutoFit/>
            </a:bodyPr>
            <a:lstStyle/>
            <a:p>
              <a:pPr>
                <a:lnSpc>
                  <a:spcPts val="3639"/>
                </a:lnSpc>
                <a:spcBef>
                  <a:spcPct val="0"/>
                </a:spcBef>
              </a:pPr>
              <a:r>
                <a:rPr lang="en-US" sz="2599">
                  <a:solidFill>
                    <a:srgbClr val="17161C"/>
                  </a:solidFill>
                  <a:latin typeface="Roboto"/>
                </a:rPr>
                <a:t>Use these free and recolourable icons and illustrations in your </a:t>
              </a:r>
            </a:p>
            <a:p>
              <a:pPr>
                <a:lnSpc>
                  <a:spcPts val="3639"/>
                </a:lnSpc>
                <a:spcBef>
                  <a:spcPct val="0"/>
                </a:spcBef>
              </a:pPr>
              <a:r>
                <a:rPr lang="en-US" sz="2599">
                  <a:solidFill>
                    <a:srgbClr val="17161C"/>
                  </a:solidFill>
                  <a:latin typeface="Roboto"/>
                </a:rPr>
                <a:t>Canva design.</a:t>
              </a:r>
            </a:p>
          </p:txBody>
        </p:sp>
      </p:grpSp>
      <p:grpSp>
        <p:nvGrpSpPr>
          <p:cNvPr id="6" name="Group 6"/>
          <p:cNvGrpSpPr/>
          <p:nvPr/>
        </p:nvGrpSpPr>
        <p:grpSpPr>
          <a:xfrm>
            <a:off x="7533298" y="1451072"/>
            <a:ext cx="9726002" cy="7384856"/>
            <a:chOff x="0" y="0"/>
            <a:chExt cx="12968002" cy="9846474"/>
          </a:xfrm>
        </p:grpSpPr>
        <p:pic>
          <p:nvPicPr>
            <p:cNvPr id="7" name="Picture 7"/>
            <p:cNvPicPr>
              <a:picLocks noChangeAspect="1"/>
            </p:cNvPicPr>
            <p:nvPr/>
          </p:nvPicPr>
          <p:blipFill>
            <a:blip r:embed="rId2"/>
            <a:srcRect/>
            <a:stretch>
              <a:fillRect/>
            </a:stretch>
          </p:blipFill>
          <p:spPr>
            <a:xfrm>
              <a:off x="2155945" y="62116"/>
              <a:ext cx="1511959" cy="1380006"/>
            </a:xfrm>
            <a:prstGeom prst="rect">
              <a:avLst/>
            </a:prstGeom>
          </p:spPr>
        </p:pic>
        <p:pic>
          <p:nvPicPr>
            <p:cNvPr id="8" name="Picture 8"/>
            <p:cNvPicPr>
              <a:picLocks noChangeAspect="1"/>
            </p:cNvPicPr>
            <p:nvPr/>
          </p:nvPicPr>
          <p:blipFill>
            <a:blip r:embed="rId3"/>
            <a:srcRect/>
            <a:stretch>
              <a:fillRect/>
            </a:stretch>
          </p:blipFill>
          <p:spPr>
            <a:xfrm>
              <a:off x="4387603" y="267024"/>
              <a:ext cx="1664597" cy="1032050"/>
            </a:xfrm>
            <a:prstGeom prst="rect">
              <a:avLst/>
            </a:prstGeom>
          </p:spPr>
        </p:pic>
        <p:pic>
          <p:nvPicPr>
            <p:cNvPr id="9" name="Picture 9"/>
            <p:cNvPicPr>
              <a:picLocks noChangeAspect="1"/>
            </p:cNvPicPr>
            <p:nvPr/>
          </p:nvPicPr>
          <p:blipFill>
            <a:blip r:embed="rId4"/>
            <a:srcRect/>
            <a:stretch>
              <a:fillRect/>
            </a:stretch>
          </p:blipFill>
          <p:spPr>
            <a:xfrm>
              <a:off x="6729525" y="165250"/>
              <a:ext cx="1800715" cy="1103347"/>
            </a:xfrm>
            <a:prstGeom prst="rect">
              <a:avLst/>
            </a:prstGeom>
          </p:spPr>
        </p:pic>
        <p:pic>
          <p:nvPicPr>
            <p:cNvPr id="10" name="Picture 10"/>
            <p:cNvPicPr>
              <a:picLocks noChangeAspect="1"/>
            </p:cNvPicPr>
            <p:nvPr/>
          </p:nvPicPr>
          <p:blipFill>
            <a:blip r:embed="rId5"/>
            <a:srcRect/>
            <a:stretch>
              <a:fillRect/>
            </a:stretch>
          </p:blipFill>
          <p:spPr>
            <a:xfrm>
              <a:off x="9050476" y="119957"/>
              <a:ext cx="1518291" cy="1264323"/>
            </a:xfrm>
            <a:prstGeom prst="rect">
              <a:avLst/>
            </a:prstGeom>
          </p:spPr>
        </p:pic>
        <p:pic>
          <p:nvPicPr>
            <p:cNvPr id="11" name="Picture 11"/>
            <p:cNvPicPr>
              <a:picLocks noChangeAspect="1"/>
            </p:cNvPicPr>
            <p:nvPr/>
          </p:nvPicPr>
          <p:blipFill>
            <a:blip r:embed="rId6"/>
            <a:srcRect/>
            <a:stretch>
              <a:fillRect/>
            </a:stretch>
          </p:blipFill>
          <p:spPr>
            <a:xfrm>
              <a:off x="2059785" y="2659662"/>
              <a:ext cx="1704279" cy="1270462"/>
            </a:xfrm>
            <a:prstGeom prst="rect">
              <a:avLst/>
            </a:prstGeom>
          </p:spPr>
        </p:pic>
        <p:pic>
          <p:nvPicPr>
            <p:cNvPr id="12" name="Picture 12"/>
            <p:cNvPicPr>
              <a:picLocks noChangeAspect="1"/>
            </p:cNvPicPr>
            <p:nvPr/>
          </p:nvPicPr>
          <p:blipFill>
            <a:blip r:embed="rId7"/>
            <a:srcRect/>
            <a:stretch>
              <a:fillRect/>
            </a:stretch>
          </p:blipFill>
          <p:spPr>
            <a:xfrm>
              <a:off x="4387603" y="2659662"/>
              <a:ext cx="1664597" cy="1310492"/>
            </a:xfrm>
            <a:prstGeom prst="rect">
              <a:avLst/>
            </a:prstGeom>
          </p:spPr>
        </p:pic>
        <p:pic>
          <p:nvPicPr>
            <p:cNvPr id="13" name="Picture 13"/>
            <p:cNvPicPr>
              <a:picLocks noChangeAspect="1"/>
            </p:cNvPicPr>
            <p:nvPr/>
          </p:nvPicPr>
          <p:blipFill>
            <a:blip r:embed="rId8"/>
            <a:srcRect/>
            <a:stretch>
              <a:fillRect/>
            </a:stretch>
          </p:blipFill>
          <p:spPr>
            <a:xfrm>
              <a:off x="7237926" y="2659662"/>
              <a:ext cx="759967" cy="1270462"/>
            </a:xfrm>
            <a:prstGeom prst="rect">
              <a:avLst/>
            </a:prstGeom>
          </p:spPr>
        </p:pic>
        <p:pic>
          <p:nvPicPr>
            <p:cNvPr id="14" name="Picture 14"/>
            <p:cNvPicPr>
              <a:picLocks noChangeAspect="1"/>
            </p:cNvPicPr>
            <p:nvPr/>
          </p:nvPicPr>
          <p:blipFill>
            <a:blip r:embed="rId9"/>
            <a:srcRect/>
            <a:stretch>
              <a:fillRect/>
            </a:stretch>
          </p:blipFill>
          <p:spPr>
            <a:xfrm>
              <a:off x="9396221" y="2822397"/>
              <a:ext cx="826801" cy="1310492"/>
            </a:xfrm>
            <a:prstGeom prst="rect">
              <a:avLst/>
            </a:prstGeom>
          </p:spPr>
        </p:pic>
        <p:pic>
          <p:nvPicPr>
            <p:cNvPr id="15" name="Picture 15"/>
            <p:cNvPicPr>
              <a:picLocks noChangeAspect="1"/>
            </p:cNvPicPr>
            <p:nvPr/>
          </p:nvPicPr>
          <p:blipFill>
            <a:blip r:embed="rId10"/>
            <a:srcRect/>
            <a:stretch>
              <a:fillRect/>
            </a:stretch>
          </p:blipFill>
          <p:spPr>
            <a:xfrm>
              <a:off x="2283530" y="5224062"/>
              <a:ext cx="1256789" cy="1431126"/>
            </a:xfrm>
            <a:prstGeom prst="rect">
              <a:avLst/>
            </a:prstGeom>
          </p:spPr>
        </p:pic>
        <p:pic>
          <p:nvPicPr>
            <p:cNvPr id="16" name="Picture 16"/>
            <p:cNvPicPr>
              <a:picLocks noChangeAspect="1"/>
            </p:cNvPicPr>
            <p:nvPr/>
          </p:nvPicPr>
          <p:blipFill>
            <a:blip r:embed="rId11"/>
            <a:srcRect/>
            <a:stretch>
              <a:fillRect/>
            </a:stretch>
          </p:blipFill>
          <p:spPr>
            <a:xfrm>
              <a:off x="4537203" y="5367277"/>
              <a:ext cx="1365398" cy="1365398"/>
            </a:xfrm>
            <a:prstGeom prst="rect">
              <a:avLst/>
            </a:prstGeom>
          </p:spPr>
        </p:pic>
        <p:pic>
          <p:nvPicPr>
            <p:cNvPr id="17" name="Picture 17"/>
            <p:cNvPicPr>
              <a:picLocks noChangeAspect="1"/>
            </p:cNvPicPr>
            <p:nvPr/>
          </p:nvPicPr>
          <p:blipFill>
            <a:blip r:embed="rId12"/>
            <a:srcRect/>
            <a:stretch>
              <a:fillRect/>
            </a:stretch>
          </p:blipFill>
          <p:spPr>
            <a:xfrm>
              <a:off x="6825711" y="5295672"/>
              <a:ext cx="1608342" cy="1383174"/>
            </a:xfrm>
            <a:prstGeom prst="rect">
              <a:avLst/>
            </a:prstGeom>
          </p:spPr>
        </p:pic>
        <p:pic>
          <p:nvPicPr>
            <p:cNvPr id="18" name="Picture 18"/>
            <p:cNvPicPr>
              <a:picLocks noChangeAspect="1"/>
            </p:cNvPicPr>
            <p:nvPr/>
          </p:nvPicPr>
          <p:blipFill>
            <a:blip r:embed="rId13"/>
            <a:srcRect/>
            <a:stretch>
              <a:fillRect/>
            </a:stretch>
          </p:blipFill>
          <p:spPr>
            <a:xfrm>
              <a:off x="9083615" y="5571064"/>
              <a:ext cx="1452014" cy="1161611"/>
            </a:xfrm>
            <a:prstGeom prst="rect">
              <a:avLst/>
            </a:prstGeom>
          </p:spPr>
        </p:pic>
        <p:pic>
          <p:nvPicPr>
            <p:cNvPr id="19" name="Picture 19"/>
            <p:cNvPicPr>
              <a:picLocks noChangeAspect="1"/>
            </p:cNvPicPr>
            <p:nvPr/>
          </p:nvPicPr>
          <p:blipFill>
            <a:blip r:embed="rId14"/>
            <a:srcRect/>
            <a:stretch>
              <a:fillRect/>
            </a:stretch>
          </p:blipFill>
          <p:spPr>
            <a:xfrm>
              <a:off x="11242257" y="5598750"/>
              <a:ext cx="1587699" cy="1641418"/>
            </a:xfrm>
            <a:prstGeom prst="rect">
              <a:avLst/>
            </a:prstGeom>
          </p:spPr>
        </p:pic>
        <p:pic>
          <p:nvPicPr>
            <p:cNvPr id="20" name="Picture 20"/>
            <p:cNvPicPr>
              <a:picLocks noChangeAspect="1"/>
            </p:cNvPicPr>
            <p:nvPr/>
          </p:nvPicPr>
          <p:blipFill>
            <a:blip r:embed="rId15"/>
            <a:srcRect/>
            <a:stretch>
              <a:fillRect/>
            </a:stretch>
          </p:blipFill>
          <p:spPr>
            <a:xfrm>
              <a:off x="2215483" y="8268578"/>
              <a:ext cx="1411144" cy="1411144"/>
            </a:xfrm>
            <a:prstGeom prst="rect">
              <a:avLst/>
            </a:prstGeom>
          </p:spPr>
        </p:pic>
        <p:pic>
          <p:nvPicPr>
            <p:cNvPr id="21" name="Picture 21"/>
            <p:cNvPicPr>
              <a:picLocks noChangeAspect="1"/>
            </p:cNvPicPr>
            <p:nvPr/>
          </p:nvPicPr>
          <p:blipFill>
            <a:blip r:embed="rId16"/>
            <a:srcRect/>
            <a:stretch>
              <a:fillRect/>
            </a:stretch>
          </p:blipFill>
          <p:spPr>
            <a:xfrm>
              <a:off x="4466075" y="8167605"/>
              <a:ext cx="1507653" cy="1493947"/>
            </a:xfrm>
            <a:prstGeom prst="rect">
              <a:avLst/>
            </a:prstGeom>
          </p:spPr>
        </p:pic>
        <p:pic>
          <p:nvPicPr>
            <p:cNvPr id="22" name="Picture 22"/>
            <p:cNvPicPr>
              <a:picLocks noChangeAspect="1"/>
            </p:cNvPicPr>
            <p:nvPr/>
          </p:nvPicPr>
          <p:blipFill>
            <a:blip r:embed="rId17"/>
            <a:srcRect/>
            <a:stretch>
              <a:fillRect/>
            </a:stretch>
          </p:blipFill>
          <p:spPr>
            <a:xfrm>
              <a:off x="6746836" y="8210760"/>
              <a:ext cx="1763960" cy="1363060"/>
            </a:xfrm>
            <a:prstGeom prst="rect">
              <a:avLst/>
            </a:prstGeom>
          </p:spPr>
        </p:pic>
        <p:pic>
          <p:nvPicPr>
            <p:cNvPr id="23" name="Picture 23"/>
            <p:cNvPicPr>
              <a:picLocks noChangeAspect="1"/>
            </p:cNvPicPr>
            <p:nvPr/>
          </p:nvPicPr>
          <p:blipFill>
            <a:blip r:embed="rId18"/>
            <a:srcRect/>
            <a:stretch>
              <a:fillRect/>
            </a:stretch>
          </p:blipFill>
          <p:spPr>
            <a:xfrm>
              <a:off x="8970562" y="8122609"/>
              <a:ext cx="1678119" cy="1678119"/>
            </a:xfrm>
            <a:prstGeom prst="rect">
              <a:avLst/>
            </a:prstGeom>
          </p:spPr>
        </p:pic>
        <p:pic>
          <p:nvPicPr>
            <p:cNvPr id="24" name="Picture 24"/>
            <p:cNvPicPr>
              <a:picLocks noChangeAspect="1"/>
            </p:cNvPicPr>
            <p:nvPr/>
          </p:nvPicPr>
          <p:blipFill>
            <a:blip r:embed="rId19"/>
            <a:srcRect/>
            <a:stretch>
              <a:fillRect/>
            </a:stretch>
          </p:blipFill>
          <p:spPr>
            <a:xfrm>
              <a:off x="11218126" y="2659662"/>
              <a:ext cx="1635961" cy="1635961"/>
            </a:xfrm>
            <a:prstGeom prst="rect">
              <a:avLst/>
            </a:prstGeom>
          </p:spPr>
        </p:pic>
        <p:pic>
          <p:nvPicPr>
            <p:cNvPr id="25" name="Picture 25"/>
            <p:cNvPicPr>
              <a:picLocks noChangeAspect="1"/>
            </p:cNvPicPr>
            <p:nvPr/>
          </p:nvPicPr>
          <p:blipFill>
            <a:blip r:embed="rId20"/>
            <a:srcRect/>
            <a:stretch>
              <a:fillRect/>
            </a:stretch>
          </p:blipFill>
          <p:spPr>
            <a:xfrm>
              <a:off x="11104211" y="7982682"/>
              <a:ext cx="1863792" cy="1863792"/>
            </a:xfrm>
            <a:prstGeom prst="rect">
              <a:avLst/>
            </a:prstGeom>
          </p:spPr>
        </p:pic>
        <p:pic>
          <p:nvPicPr>
            <p:cNvPr id="26" name="Picture 26"/>
            <p:cNvPicPr>
              <a:picLocks noChangeAspect="1"/>
            </p:cNvPicPr>
            <p:nvPr/>
          </p:nvPicPr>
          <p:blipFill>
            <a:blip r:embed="rId21"/>
            <a:srcRect/>
            <a:stretch>
              <a:fillRect/>
            </a:stretch>
          </p:blipFill>
          <p:spPr>
            <a:xfrm>
              <a:off x="11253058" y="0"/>
              <a:ext cx="1566098" cy="1566098"/>
            </a:xfrm>
            <a:prstGeom prst="rect">
              <a:avLst/>
            </a:prstGeom>
          </p:spPr>
        </p:pic>
        <p:pic>
          <p:nvPicPr>
            <p:cNvPr id="27" name="Picture 27"/>
            <p:cNvPicPr>
              <a:picLocks noChangeAspect="1"/>
            </p:cNvPicPr>
            <p:nvPr/>
          </p:nvPicPr>
          <p:blipFill>
            <a:blip r:embed="rId22"/>
            <a:srcRect/>
            <a:stretch>
              <a:fillRect/>
            </a:stretch>
          </p:blipFill>
          <p:spPr>
            <a:xfrm>
              <a:off x="21675" y="84762"/>
              <a:ext cx="1148077" cy="1214312"/>
            </a:xfrm>
            <a:prstGeom prst="rect">
              <a:avLst/>
            </a:prstGeom>
          </p:spPr>
        </p:pic>
        <p:pic>
          <p:nvPicPr>
            <p:cNvPr id="28" name="Picture 28"/>
            <p:cNvPicPr>
              <a:picLocks noChangeAspect="1"/>
            </p:cNvPicPr>
            <p:nvPr/>
          </p:nvPicPr>
          <p:blipFill>
            <a:blip r:embed="rId23"/>
            <a:srcRect/>
            <a:stretch>
              <a:fillRect/>
            </a:stretch>
          </p:blipFill>
          <p:spPr>
            <a:xfrm>
              <a:off x="21675" y="2659662"/>
              <a:ext cx="1359945" cy="1310492"/>
            </a:xfrm>
            <a:prstGeom prst="rect">
              <a:avLst/>
            </a:prstGeom>
          </p:spPr>
        </p:pic>
        <p:pic>
          <p:nvPicPr>
            <p:cNvPr id="29" name="Picture 29"/>
            <p:cNvPicPr>
              <a:picLocks noChangeAspect="1"/>
            </p:cNvPicPr>
            <p:nvPr/>
          </p:nvPicPr>
          <p:blipFill>
            <a:blip r:embed="rId24"/>
            <a:srcRect/>
            <a:stretch>
              <a:fillRect/>
            </a:stretch>
          </p:blipFill>
          <p:spPr>
            <a:xfrm>
              <a:off x="21675" y="5364788"/>
              <a:ext cx="1425332" cy="1574162"/>
            </a:xfrm>
            <a:prstGeom prst="rect">
              <a:avLst/>
            </a:prstGeom>
          </p:spPr>
        </p:pic>
        <p:pic>
          <p:nvPicPr>
            <p:cNvPr id="30" name="Picture 30"/>
            <p:cNvPicPr>
              <a:picLocks noChangeAspect="1"/>
            </p:cNvPicPr>
            <p:nvPr/>
          </p:nvPicPr>
          <p:blipFill>
            <a:blip r:embed="rId25"/>
            <a:srcRect/>
            <a:stretch>
              <a:fillRect/>
            </a:stretch>
          </p:blipFill>
          <p:spPr>
            <a:xfrm>
              <a:off x="0" y="8268578"/>
              <a:ext cx="1407123" cy="1411144"/>
            </a:xfrm>
            <a:prstGeom prst="rect">
              <a:avLst/>
            </a:prstGeom>
          </p:spPr>
        </p:pic>
      </p:grpSp>
      <p:pic>
        <p:nvPicPr>
          <p:cNvPr id="31" name="Picture 31"/>
          <p:cNvPicPr>
            <a:picLocks noChangeAspect="1"/>
          </p:cNvPicPr>
          <p:nvPr/>
        </p:nvPicPr>
        <p:blipFill>
          <a:blip r:embed="rId26"/>
          <a:srcRect/>
          <a:stretch>
            <a:fillRect/>
          </a:stretch>
        </p:blipFill>
        <p:spPr>
          <a:xfrm rot="-10800000">
            <a:off x="4261363" y="6907444"/>
            <a:ext cx="1892551" cy="3379556"/>
          </a:xfrm>
          <a:prstGeom prst="rect">
            <a:avLst/>
          </a:prstGeom>
        </p:spPr>
      </p:pic>
      <p:pic>
        <p:nvPicPr>
          <p:cNvPr id="32" name="Picture 32"/>
          <p:cNvPicPr>
            <a:picLocks noChangeAspect="1"/>
          </p:cNvPicPr>
          <p:nvPr/>
        </p:nvPicPr>
        <p:blipFill>
          <a:blip r:embed="rId27"/>
          <a:srcRect/>
          <a:stretch>
            <a:fillRect/>
          </a:stretch>
        </p:blipFill>
        <p:spPr>
          <a:xfrm>
            <a:off x="1444435" y="6379077"/>
            <a:ext cx="3095939" cy="2879223"/>
          </a:xfrm>
          <a:prstGeom prst="rect">
            <a:avLst/>
          </a:prstGeom>
        </p:spPr>
      </p:pic>
      <p:grpSp>
        <p:nvGrpSpPr>
          <p:cNvPr id="33" name="Group 33"/>
          <p:cNvGrpSpPr>
            <a:grpSpLocks noChangeAspect="1"/>
          </p:cNvGrpSpPr>
          <p:nvPr/>
        </p:nvGrpSpPr>
        <p:grpSpPr>
          <a:xfrm>
            <a:off x="1028700" y="6029007"/>
            <a:ext cx="700140" cy="700140"/>
            <a:chOff x="1371600" y="6705600"/>
            <a:chExt cx="10972800" cy="10972800"/>
          </a:xfrm>
        </p:grpSpPr>
        <p:sp>
          <p:nvSpPr>
            <p:cNvPr id="34" name="Freeform 34"/>
            <p:cNvSpPr/>
            <p:nvPr/>
          </p:nvSpPr>
          <p:spPr>
            <a:xfrm>
              <a:off x="1362808" y="6434629"/>
              <a:ext cx="10990384" cy="11514742"/>
            </a:xfrm>
            <a:custGeom>
              <a:avLst/>
              <a:gdLst/>
              <a:ahLst/>
              <a:cxnLst/>
              <a:rect l="l" t="t" r="r" b="b"/>
              <a:pathLst>
                <a:path w="10990384" h="11514742">
                  <a:moveTo>
                    <a:pt x="8792" y="5757371"/>
                  </a:moveTo>
                  <a:cubicBezTo>
                    <a:pt x="0" y="7723318"/>
                    <a:pt x="1043775" y="9543701"/>
                    <a:pt x="2744885" y="10529222"/>
                  </a:cubicBezTo>
                  <a:cubicBezTo>
                    <a:pt x="4445994" y="11514742"/>
                    <a:pt x="6544389" y="11514742"/>
                    <a:pt x="8245499" y="10529222"/>
                  </a:cubicBezTo>
                  <a:cubicBezTo>
                    <a:pt x="9946609" y="9543701"/>
                    <a:pt x="10990384" y="7723318"/>
                    <a:pt x="10981592" y="5757371"/>
                  </a:cubicBezTo>
                  <a:cubicBezTo>
                    <a:pt x="10990384" y="3791424"/>
                    <a:pt x="9946609" y="1971041"/>
                    <a:pt x="8245499" y="985520"/>
                  </a:cubicBezTo>
                  <a:cubicBezTo>
                    <a:pt x="6544389" y="0"/>
                    <a:pt x="4445994" y="0"/>
                    <a:pt x="2744885" y="985520"/>
                  </a:cubicBezTo>
                  <a:cubicBezTo>
                    <a:pt x="1043775" y="1971041"/>
                    <a:pt x="0" y="3791424"/>
                    <a:pt x="8792" y="5757371"/>
                  </a:cubicBezTo>
                  <a:close/>
                </a:path>
              </a:pathLst>
            </a:custGeom>
            <a:solidFill>
              <a:srgbClr val="2255FF"/>
            </a:solidFill>
          </p:spPr>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a:lnSpc>
                <a:spcPts val="4799"/>
              </a:lnSpc>
            </a:pPr>
            <a:r>
              <a:rPr lang="en-US" sz="4400" dirty="0">
                <a:solidFill>
                  <a:srgbClr val="F7F4FA"/>
                </a:solidFill>
                <a:latin typeface="Aileron Heavy"/>
              </a:rPr>
              <a:t>Variable Analysis</a:t>
            </a:r>
          </a:p>
        </p:txBody>
      </p:sp>
      <p:sp>
        <p:nvSpPr>
          <p:cNvPr id="25" name="TextBox 24">
            <a:extLst>
              <a:ext uri="{FF2B5EF4-FFF2-40B4-BE49-F238E27FC236}">
                <a16:creationId xmlns:a16="http://schemas.microsoft.com/office/drawing/2014/main" id="{827B5BBE-CA48-4850-8D70-920AD50D2402}"/>
              </a:ext>
            </a:extLst>
          </p:cNvPr>
          <p:cNvSpPr txBox="1"/>
          <p:nvPr/>
        </p:nvSpPr>
        <p:spPr>
          <a:xfrm>
            <a:off x="3810000" y="1521817"/>
            <a:ext cx="12725400" cy="8956298"/>
          </a:xfrm>
          <a:prstGeom prst="rect">
            <a:avLst/>
          </a:prstGeom>
          <a:noFill/>
        </p:spPr>
        <p:txBody>
          <a:bodyPr wrap="square" rtlCol="0">
            <a:spAutoFit/>
          </a:bodyPr>
          <a:lstStyle/>
          <a:p>
            <a:endParaRPr lang="en-US" sz="2400" b="1" u="sng" dirty="0">
              <a:solidFill>
                <a:srgbClr val="F7F4FA"/>
              </a:solidFill>
              <a:latin typeface="Roboto"/>
            </a:endParaRPr>
          </a:p>
          <a:p>
            <a:endParaRPr lang="en-US" sz="2400" b="1" u="sng" dirty="0">
              <a:solidFill>
                <a:srgbClr val="F7F4FA"/>
              </a:solidFill>
              <a:latin typeface="Roboto"/>
            </a:endParaRPr>
          </a:p>
          <a:p>
            <a:pPr marL="342900" indent="-342900">
              <a:buFont typeface="Arial" panose="020B0604020202020204" pitchFamily="34" charset="0"/>
              <a:buChar char="•"/>
            </a:pPr>
            <a:r>
              <a:rPr lang="en-US" sz="2400" b="1" u="sng" dirty="0" err="1">
                <a:solidFill>
                  <a:srgbClr val="F7F4FA"/>
                </a:solidFill>
                <a:latin typeface="Roboto"/>
              </a:rPr>
              <a:t>InvoiceNo</a:t>
            </a:r>
            <a:r>
              <a:rPr lang="en-US" sz="2400" dirty="0">
                <a:solidFill>
                  <a:srgbClr val="F7F4FA"/>
                </a:solidFill>
                <a:latin typeface="Roboto"/>
              </a:rPr>
              <a:t> : Nominal, a 6-digit integral number uniquely assigned to each transaction. If this code starts with letter 'c', it indicates a cancellation. 28052 unique values.</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err="1">
                <a:solidFill>
                  <a:srgbClr val="F7F4FA"/>
                </a:solidFill>
                <a:latin typeface="Roboto"/>
              </a:rPr>
              <a:t>StockCode</a:t>
            </a:r>
            <a:r>
              <a:rPr lang="en-US" sz="2400" b="1" u="sng" dirty="0">
                <a:solidFill>
                  <a:srgbClr val="F7F4FA"/>
                </a:solidFill>
                <a:latin typeface="Roboto"/>
              </a:rPr>
              <a:t> </a:t>
            </a:r>
            <a:r>
              <a:rPr lang="en-US" sz="2400" dirty="0">
                <a:solidFill>
                  <a:srgbClr val="F7F4FA"/>
                </a:solidFill>
                <a:latin typeface="Roboto"/>
              </a:rPr>
              <a:t>: Product (item) code. Nominal, a 5-digit integral number uniquely assigned to each distinct product. 3684 unique values.</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a:solidFill>
                  <a:srgbClr val="F7F4FA"/>
                </a:solidFill>
                <a:latin typeface="Roboto"/>
              </a:rPr>
              <a:t>Description</a:t>
            </a:r>
            <a:r>
              <a:rPr lang="en-US" sz="2400" dirty="0">
                <a:solidFill>
                  <a:srgbClr val="F7F4FA"/>
                </a:solidFill>
                <a:latin typeface="Roboto"/>
              </a:rPr>
              <a:t> : Product (item) name. Nominal. 3886 unique values.</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a:solidFill>
                  <a:srgbClr val="F7F4FA"/>
                </a:solidFill>
                <a:latin typeface="Roboto"/>
              </a:rPr>
              <a:t>Quantity</a:t>
            </a:r>
            <a:r>
              <a:rPr lang="en-US" sz="2400" dirty="0">
                <a:solidFill>
                  <a:srgbClr val="F7F4FA"/>
                </a:solidFill>
                <a:latin typeface="Roboto"/>
              </a:rPr>
              <a:t> : The quantities of each product (item) per transaction. Numeric.</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err="1">
                <a:solidFill>
                  <a:srgbClr val="F7F4FA"/>
                </a:solidFill>
                <a:latin typeface="Roboto"/>
              </a:rPr>
              <a:t>InvoiceDate</a:t>
            </a:r>
            <a:r>
              <a:rPr lang="en-US" sz="2400" dirty="0">
                <a:solidFill>
                  <a:srgbClr val="F7F4FA"/>
                </a:solidFill>
                <a:latin typeface="Roboto"/>
              </a:rPr>
              <a:t> : Invoice date and time. Numeric, the day and time when each transaction was generated.</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err="1">
                <a:solidFill>
                  <a:srgbClr val="F7F4FA"/>
                </a:solidFill>
                <a:latin typeface="Roboto"/>
              </a:rPr>
              <a:t>UnitPrice</a:t>
            </a:r>
            <a:r>
              <a:rPr lang="en-US" sz="2400" dirty="0">
                <a:solidFill>
                  <a:srgbClr val="F7F4FA"/>
                </a:solidFill>
                <a:latin typeface="Roboto"/>
              </a:rPr>
              <a:t> : Unit price of product. Numeric, Product price per unit in sterling.</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err="1">
                <a:solidFill>
                  <a:srgbClr val="F7F4FA"/>
                </a:solidFill>
                <a:latin typeface="Roboto"/>
              </a:rPr>
              <a:t>CustomerID</a:t>
            </a:r>
            <a:r>
              <a:rPr lang="en-US" sz="2400" b="1" u="sng" dirty="0">
                <a:solidFill>
                  <a:srgbClr val="F7F4FA"/>
                </a:solidFill>
                <a:latin typeface="Roboto"/>
              </a:rPr>
              <a:t> </a:t>
            </a:r>
            <a:r>
              <a:rPr lang="en-US" sz="2400" dirty="0">
                <a:solidFill>
                  <a:srgbClr val="F7F4FA"/>
                </a:solidFill>
                <a:latin typeface="Roboto"/>
              </a:rPr>
              <a:t>: Customer number. Nominal, a 5-digit integral number uniquely assigned to each customer. 4358 unique values.</a:t>
            </a:r>
          </a:p>
          <a:p>
            <a:endParaRPr lang="en-US" sz="2400" dirty="0">
              <a:solidFill>
                <a:srgbClr val="F7F4FA"/>
              </a:solidFill>
              <a:latin typeface="Roboto"/>
            </a:endParaRPr>
          </a:p>
          <a:p>
            <a:pPr marL="342900" indent="-342900">
              <a:buFont typeface="Arial" panose="020B0604020202020204" pitchFamily="34" charset="0"/>
              <a:buChar char="•"/>
            </a:pPr>
            <a:r>
              <a:rPr lang="en-US" sz="2400" b="1" u="sng" dirty="0">
                <a:solidFill>
                  <a:srgbClr val="F7F4FA"/>
                </a:solidFill>
                <a:latin typeface="Roboto"/>
              </a:rPr>
              <a:t>Country</a:t>
            </a:r>
            <a:r>
              <a:rPr lang="en-US" sz="2400" dirty="0">
                <a:solidFill>
                  <a:srgbClr val="F7F4FA"/>
                </a:solidFill>
                <a:latin typeface="Roboto"/>
              </a:rPr>
              <a:t> : </a:t>
            </a:r>
            <a:r>
              <a:rPr lang="en-US" sz="2400" b="0" i="0" dirty="0">
                <a:solidFill>
                  <a:srgbClr val="123654"/>
                </a:solidFill>
                <a:effectLst/>
                <a:latin typeface="Arial" panose="020B0604020202020204" pitchFamily="34" charset="0"/>
              </a:rPr>
              <a:t> </a:t>
            </a:r>
            <a:r>
              <a:rPr lang="en-US" sz="2400" dirty="0">
                <a:solidFill>
                  <a:srgbClr val="F7F4FA"/>
                </a:solidFill>
                <a:latin typeface="Roboto"/>
              </a:rPr>
              <a:t>Country name. Nominal, the name of the country where each customer resides. 37 unique values.</a:t>
            </a:r>
          </a:p>
          <a:p>
            <a:endParaRPr lang="en-US" sz="2400" dirty="0">
              <a:solidFill>
                <a:srgbClr val="F7F4FA"/>
              </a:solidFill>
              <a:latin typeface="Roboto"/>
            </a:endParaRPr>
          </a:p>
          <a:p>
            <a:endParaRPr lang="en-US" sz="2400" dirty="0">
              <a:solidFill>
                <a:srgbClr val="F7F4FA"/>
              </a:solidFill>
              <a:latin typeface="Roboto"/>
            </a:endParaRPr>
          </a:p>
        </p:txBody>
      </p:sp>
    </p:spTree>
    <p:extLst>
      <p:ext uri="{BB962C8B-B14F-4D97-AF65-F5344CB8AC3E}">
        <p14:creationId xmlns:p14="http://schemas.microsoft.com/office/powerpoint/2010/main" val="45105257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lang="en-US" sz="4400" dirty="0">
                <a:solidFill>
                  <a:srgbClr val="F7F4FA"/>
                </a:solidFill>
                <a:latin typeface="Aileron Heavy"/>
              </a:rPr>
              <a:t>Data Cleaning</a:t>
            </a:r>
            <a:endParaRPr kumimoji="0" lang="en-US" sz="4400" b="0" i="0" u="none" strike="noStrike" kern="1200" cap="none" spc="0" normalizeH="0" baseline="0" noProof="0" dirty="0">
              <a:ln>
                <a:noFill/>
              </a:ln>
              <a:solidFill>
                <a:srgbClr val="F7F4FA"/>
              </a:solidFill>
              <a:effectLst/>
              <a:uLnTx/>
              <a:uFillTx/>
              <a:latin typeface="Aileron Heavy"/>
              <a:ea typeface="+mn-ea"/>
              <a:cs typeface="+mn-cs"/>
            </a:endParaRPr>
          </a:p>
        </p:txBody>
      </p:sp>
      <p:sp>
        <p:nvSpPr>
          <p:cNvPr id="5" name="TextBox 4">
            <a:extLst>
              <a:ext uri="{FF2B5EF4-FFF2-40B4-BE49-F238E27FC236}">
                <a16:creationId xmlns:a16="http://schemas.microsoft.com/office/drawing/2014/main" id="{0FB04590-0F1F-4793-AACE-AA5D97D29F72}"/>
              </a:ext>
            </a:extLst>
          </p:cNvPr>
          <p:cNvSpPr txBox="1"/>
          <p:nvPr/>
        </p:nvSpPr>
        <p:spPr>
          <a:xfrm>
            <a:off x="3810000" y="1521817"/>
            <a:ext cx="12725400" cy="710963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u="sng" dirty="0">
                <a:solidFill>
                  <a:srgbClr val="F7F4FA"/>
                </a:solidFill>
                <a:latin typeface="Roboto"/>
              </a:rPr>
              <a:t>Detecting and handling missing values : </a:t>
            </a:r>
          </a:p>
          <a:p>
            <a:endParaRPr lang="en-US" sz="2400" dirty="0">
              <a:solidFill>
                <a:srgbClr val="F7F4FA"/>
              </a:solidFill>
              <a:latin typeface="Roboto"/>
            </a:endParaRPr>
          </a:p>
          <a:p>
            <a:pPr marL="800100" lvl="1" indent="-342900">
              <a:buFont typeface="Arial" panose="020B0604020202020204" pitchFamily="34" charset="0"/>
              <a:buChar char="•"/>
            </a:pPr>
            <a:r>
              <a:rPr lang="en-US" sz="2400" dirty="0">
                <a:solidFill>
                  <a:srgbClr val="F7F4FA"/>
                </a:solidFill>
                <a:latin typeface="Roboto"/>
              </a:rPr>
              <a:t>Removed 25% of missing Customer ID.</a:t>
            </a:r>
          </a:p>
          <a:p>
            <a:endParaRPr lang="en-US" sz="2400" dirty="0">
              <a:solidFill>
                <a:srgbClr val="F7F4FA"/>
              </a:solidFill>
              <a:latin typeface="Roboto"/>
            </a:endParaRPr>
          </a:p>
          <a:p>
            <a:pPr marL="342900" indent="-342900">
              <a:lnSpc>
                <a:spcPct val="150000"/>
              </a:lnSpc>
              <a:buFont typeface="Arial" panose="020B0604020202020204" pitchFamily="34" charset="0"/>
              <a:buChar char="•"/>
            </a:pPr>
            <a:r>
              <a:rPr lang="en-US" sz="2400" b="1" u="sng" dirty="0">
                <a:solidFill>
                  <a:srgbClr val="F7F4FA"/>
                </a:solidFill>
                <a:latin typeface="Roboto"/>
              </a:rPr>
              <a:t>Removed duplicated entries :</a:t>
            </a:r>
          </a:p>
          <a:p>
            <a:pPr marL="800100" lvl="1" indent="-342900">
              <a:lnSpc>
                <a:spcPct val="150000"/>
              </a:lnSpc>
              <a:buFont typeface="Arial" panose="020B0604020202020204" pitchFamily="34" charset="0"/>
              <a:buChar char="•"/>
            </a:pPr>
            <a:r>
              <a:rPr lang="en-US" sz="2400" dirty="0">
                <a:solidFill>
                  <a:srgbClr val="F7F4FA"/>
                </a:solidFill>
                <a:latin typeface="Roboto"/>
              </a:rPr>
              <a:t>5225 entries removed</a:t>
            </a:r>
          </a:p>
          <a:p>
            <a:endParaRPr lang="en-US" sz="2400" dirty="0">
              <a:solidFill>
                <a:srgbClr val="F7F4FA"/>
              </a:solidFill>
              <a:latin typeface="Roboto"/>
            </a:endParaRPr>
          </a:p>
          <a:p>
            <a:pPr marL="342900" indent="-342900">
              <a:lnSpc>
                <a:spcPct val="150000"/>
              </a:lnSpc>
              <a:buFont typeface="Arial" panose="020B0604020202020204" pitchFamily="34" charset="0"/>
              <a:buChar char="•"/>
            </a:pPr>
            <a:r>
              <a:rPr lang="en-US" sz="2400" b="1" u="sng" dirty="0">
                <a:solidFill>
                  <a:srgbClr val="F7F4FA"/>
                </a:solidFill>
                <a:latin typeface="Roboto"/>
              </a:rPr>
              <a:t>Detecting and removing outliers :</a:t>
            </a:r>
          </a:p>
          <a:p>
            <a:pPr marL="800100" lvl="1" indent="-342900">
              <a:lnSpc>
                <a:spcPct val="150000"/>
              </a:lnSpc>
              <a:buFont typeface="Arial" panose="020B0604020202020204" pitchFamily="34" charset="0"/>
              <a:buChar char="•"/>
            </a:pPr>
            <a:r>
              <a:rPr lang="en-US" sz="2400" dirty="0">
                <a:solidFill>
                  <a:srgbClr val="F7F4FA"/>
                </a:solidFill>
                <a:latin typeface="Roboto"/>
              </a:rPr>
              <a:t>Outliers detected with </a:t>
            </a:r>
            <a:r>
              <a:rPr lang="en-US" sz="2400" dirty="0" err="1">
                <a:solidFill>
                  <a:srgbClr val="F7F4FA"/>
                </a:solidFill>
                <a:latin typeface="Roboto"/>
              </a:rPr>
              <a:t>np.percentile</a:t>
            </a:r>
            <a:r>
              <a:rPr lang="en-US" sz="2400" dirty="0">
                <a:solidFill>
                  <a:srgbClr val="F7F4FA"/>
                </a:solidFill>
                <a:latin typeface="Roboto"/>
              </a:rPr>
              <a:t> method &amp; threshold defined and outliers removed by quantile method</a:t>
            </a:r>
          </a:p>
          <a:p>
            <a:endParaRPr lang="en-US" sz="2400" dirty="0">
              <a:solidFill>
                <a:srgbClr val="F7F4FA"/>
              </a:solidFill>
              <a:latin typeface="Roboto"/>
            </a:endParaRPr>
          </a:p>
          <a:p>
            <a:pPr marL="342900" indent="-342900">
              <a:lnSpc>
                <a:spcPct val="150000"/>
              </a:lnSpc>
              <a:buFont typeface="Arial" panose="020B0604020202020204" pitchFamily="34" charset="0"/>
              <a:buChar char="•"/>
            </a:pPr>
            <a:r>
              <a:rPr lang="en-US" sz="2400" b="1" u="sng" dirty="0">
                <a:solidFill>
                  <a:srgbClr val="F7F4FA"/>
                </a:solidFill>
                <a:latin typeface="Roboto"/>
              </a:rPr>
              <a:t>Non-numeric </a:t>
            </a:r>
            <a:r>
              <a:rPr lang="en-US" sz="2400" b="1" u="sng" dirty="0" err="1">
                <a:solidFill>
                  <a:srgbClr val="F7F4FA"/>
                </a:solidFill>
                <a:latin typeface="Roboto"/>
              </a:rPr>
              <a:t>StockCodes</a:t>
            </a:r>
            <a:r>
              <a:rPr lang="en-US" sz="2400" b="1" u="sng" dirty="0">
                <a:solidFill>
                  <a:srgbClr val="F7F4FA"/>
                </a:solidFill>
                <a:latin typeface="Roboto"/>
              </a:rPr>
              <a:t> removed from model</a:t>
            </a:r>
          </a:p>
          <a:p>
            <a:pPr marL="342900" indent="-342900">
              <a:lnSpc>
                <a:spcPct val="150000"/>
              </a:lnSpc>
              <a:buFont typeface="Arial" panose="020B0604020202020204" pitchFamily="34" charset="0"/>
              <a:buChar char="•"/>
            </a:pPr>
            <a:r>
              <a:rPr lang="en-US" sz="2400" b="1" u="sng" dirty="0">
                <a:solidFill>
                  <a:srgbClr val="F7F4FA"/>
                </a:solidFill>
                <a:latin typeface="Roboto"/>
              </a:rPr>
              <a:t>“0” </a:t>
            </a:r>
            <a:r>
              <a:rPr lang="en-US" sz="2400" b="1" u="sng" dirty="0" err="1">
                <a:solidFill>
                  <a:srgbClr val="F7F4FA"/>
                </a:solidFill>
                <a:latin typeface="Roboto"/>
              </a:rPr>
              <a:t>UnitPrice</a:t>
            </a:r>
            <a:r>
              <a:rPr lang="en-US" sz="2400" b="1" u="sng" dirty="0">
                <a:solidFill>
                  <a:srgbClr val="F7F4FA"/>
                </a:solidFill>
                <a:latin typeface="Roboto"/>
              </a:rPr>
              <a:t> entries removed from the model (144 rows)</a:t>
            </a:r>
          </a:p>
          <a:p>
            <a:endParaRPr lang="en-US" sz="2400" dirty="0">
              <a:solidFill>
                <a:srgbClr val="F7F4FA"/>
              </a:solidFill>
              <a:latin typeface="Roboto"/>
            </a:endParaRPr>
          </a:p>
          <a:p>
            <a:endParaRPr lang="en-US" sz="2400" dirty="0">
              <a:solidFill>
                <a:srgbClr val="F7F4FA"/>
              </a:solidFill>
              <a:latin typeface="Roboto"/>
            </a:endParaRPr>
          </a:p>
        </p:txBody>
      </p:sp>
      <p:pic>
        <p:nvPicPr>
          <p:cNvPr id="6" name="Picture 5">
            <a:extLst>
              <a:ext uri="{FF2B5EF4-FFF2-40B4-BE49-F238E27FC236}">
                <a16:creationId xmlns:a16="http://schemas.microsoft.com/office/drawing/2014/main" id="{8EEA4A40-31B6-41B9-8053-AEBED2225F1A}"/>
              </a:ext>
            </a:extLst>
          </p:cNvPr>
          <p:cNvPicPr>
            <a:picLocks noChangeAspect="1"/>
          </p:cNvPicPr>
          <p:nvPr/>
        </p:nvPicPr>
        <p:blipFill>
          <a:blip r:embed="rId4"/>
          <a:stretch>
            <a:fillRect/>
          </a:stretch>
        </p:blipFill>
        <p:spPr>
          <a:xfrm>
            <a:off x="13263562" y="1398706"/>
            <a:ext cx="3810000" cy="2692782"/>
          </a:xfrm>
          <a:prstGeom prst="rect">
            <a:avLst/>
          </a:prstGeom>
        </p:spPr>
      </p:pic>
      <p:sp>
        <p:nvSpPr>
          <p:cNvPr id="7" name="TextBox 6">
            <a:extLst>
              <a:ext uri="{FF2B5EF4-FFF2-40B4-BE49-F238E27FC236}">
                <a16:creationId xmlns:a16="http://schemas.microsoft.com/office/drawing/2014/main" id="{E7056270-EDB8-41E3-92AB-C6E45F21E6DA}"/>
              </a:ext>
            </a:extLst>
          </p:cNvPr>
          <p:cNvSpPr txBox="1"/>
          <p:nvPr/>
        </p:nvSpPr>
        <p:spPr>
          <a:xfrm>
            <a:off x="15320962" y="614615"/>
            <a:ext cx="1752600" cy="707886"/>
          </a:xfrm>
          <a:prstGeom prst="rect">
            <a:avLst/>
          </a:prstGeom>
          <a:noFill/>
        </p:spPr>
        <p:txBody>
          <a:bodyPr wrap="square" rtlCol="0">
            <a:spAutoFit/>
          </a:bodyPr>
          <a:lstStyle/>
          <a:p>
            <a:pPr algn="ctr"/>
            <a:r>
              <a:rPr lang="en-US" sz="2000" dirty="0">
                <a:solidFill>
                  <a:schemeClr val="bg1"/>
                </a:solidFill>
                <a:latin typeface="Roboto" panose="020B0604020202020204" charset="0"/>
                <a:ea typeface="Roboto" panose="020B0604020202020204" charset="0"/>
              </a:rPr>
              <a:t>% of Missing Values</a:t>
            </a:r>
          </a:p>
        </p:txBody>
      </p:sp>
    </p:spTree>
    <p:extLst>
      <p:ext uri="{BB962C8B-B14F-4D97-AF65-F5344CB8AC3E}">
        <p14:creationId xmlns:p14="http://schemas.microsoft.com/office/powerpoint/2010/main" val="11525827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Cleaning</a:t>
            </a:r>
          </a:p>
        </p:txBody>
      </p:sp>
      <p:sp>
        <p:nvSpPr>
          <p:cNvPr id="7" name="TextBox 6">
            <a:extLst>
              <a:ext uri="{FF2B5EF4-FFF2-40B4-BE49-F238E27FC236}">
                <a16:creationId xmlns:a16="http://schemas.microsoft.com/office/drawing/2014/main" id="{43287720-DDDA-45DB-8A69-CE3D6A2DA63F}"/>
              </a:ext>
            </a:extLst>
          </p:cNvPr>
          <p:cNvSpPr txBox="1"/>
          <p:nvPr/>
        </p:nvSpPr>
        <p:spPr>
          <a:xfrm>
            <a:off x="3786110" y="3379556"/>
            <a:ext cx="5519815" cy="461665"/>
          </a:xfrm>
          <a:prstGeom prst="rect">
            <a:avLst/>
          </a:prstGeom>
          <a:noFill/>
        </p:spPr>
        <p:txBody>
          <a:bodyPr wrap="square" rtlCol="0">
            <a:spAutoFit/>
          </a:bodyPr>
          <a:lstStyle/>
          <a:p>
            <a:r>
              <a:rPr lang="en-US" sz="2400" dirty="0">
                <a:solidFill>
                  <a:srgbClr val="F7F4FA"/>
                </a:solidFill>
                <a:latin typeface="Roboto"/>
              </a:rPr>
              <a:t>Boxplot before removing outliers</a:t>
            </a:r>
          </a:p>
        </p:txBody>
      </p:sp>
      <p:sp>
        <p:nvSpPr>
          <p:cNvPr id="8" name="TextBox 7">
            <a:extLst>
              <a:ext uri="{FF2B5EF4-FFF2-40B4-BE49-F238E27FC236}">
                <a16:creationId xmlns:a16="http://schemas.microsoft.com/office/drawing/2014/main" id="{DF9B81CC-A3A5-4ED5-96A7-492DB880FE60}"/>
              </a:ext>
            </a:extLst>
          </p:cNvPr>
          <p:cNvSpPr txBox="1"/>
          <p:nvPr/>
        </p:nvSpPr>
        <p:spPr>
          <a:xfrm>
            <a:off x="10701337" y="3386435"/>
            <a:ext cx="5114925" cy="461665"/>
          </a:xfrm>
          <a:prstGeom prst="rect">
            <a:avLst/>
          </a:prstGeom>
          <a:noFill/>
        </p:spPr>
        <p:txBody>
          <a:bodyPr wrap="square" rtlCol="0">
            <a:spAutoFit/>
          </a:bodyPr>
          <a:lstStyle/>
          <a:p>
            <a:r>
              <a:rPr lang="en-US" sz="2400" dirty="0">
                <a:solidFill>
                  <a:srgbClr val="F7F4FA"/>
                </a:solidFill>
                <a:latin typeface="Roboto"/>
              </a:rPr>
              <a:t>Boxplot after removing outliers</a:t>
            </a:r>
          </a:p>
        </p:txBody>
      </p:sp>
      <p:sp>
        <p:nvSpPr>
          <p:cNvPr id="9" name="TextBox 8">
            <a:extLst>
              <a:ext uri="{FF2B5EF4-FFF2-40B4-BE49-F238E27FC236}">
                <a16:creationId xmlns:a16="http://schemas.microsoft.com/office/drawing/2014/main" id="{B158A1F6-9DAF-40CC-B0F1-11FD76A9337C}"/>
              </a:ext>
            </a:extLst>
          </p:cNvPr>
          <p:cNvSpPr txBox="1"/>
          <p:nvPr/>
        </p:nvSpPr>
        <p:spPr>
          <a:xfrm>
            <a:off x="3886200" y="1689778"/>
            <a:ext cx="4724400" cy="461665"/>
          </a:xfrm>
          <a:prstGeom prst="rect">
            <a:avLst/>
          </a:prstGeom>
          <a:noFill/>
        </p:spPr>
        <p:txBody>
          <a:bodyPr wrap="square" rtlCol="0">
            <a:spAutoFit/>
          </a:bodyPr>
          <a:lstStyle>
            <a:defPPr>
              <a:defRPr lang="en-US"/>
            </a:defPPr>
            <a:lvl1pPr>
              <a:defRPr sz="2400">
                <a:solidFill>
                  <a:srgbClr val="F7F4FA"/>
                </a:solidFill>
                <a:latin typeface="Roboto"/>
              </a:defRPr>
            </a:lvl1pPr>
          </a:lstStyle>
          <a:p>
            <a:r>
              <a:rPr lang="en-US" dirty="0"/>
              <a:t>Box plot of Variables </a:t>
            </a:r>
          </a:p>
        </p:txBody>
      </p:sp>
      <p:sp>
        <p:nvSpPr>
          <p:cNvPr id="14" name="TextBox 13">
            <a:extLst>
              <a:ext uri="{FF2B5EF4-FFF2-40B4-BE49-F238E27FC236}">
                <a16:creationId xmlns:a16="http://schemas.microsoft.com/office/drawing/2014/main" id="{36D74B4C-ABB1-41B1-A5A8-602D5295F1D7}"/>
              </a:ext>
            </a:extLst>
          </p:cNvPr>
          <p:cNvSpPr txBox="1"/>
          <p:nvPr/>
        </p:nvSpPr>
        <p:spPr>
          <a:xfrm>
            <a:off x="3786110" y="8587697"/>
            <a:ext cx="12030152" cy="461665"/>
          </a:xfrm>
          <a:prstGeom prst="rect">
            <a:avLst/>
          </a:prstGeom>
          <a:noFill/>
        </p:spPr>
        <p:txBody>
          <a:bodyPr wrap="square" rtlCol="0">
            <a:spAutoFit/>
          </a:bodyPr>
          <a:lstStyle>
            <a:defPPr>
              <a:defRPr lang="en-US"/>
            </a:defPPr>
            <a:lvl1pPr>
              <a:defRPr sz="2400">
                <a:solidFill>
                  <a:srgbClr val="F7F4FA"/>
                </a:solidFill>
                <a:latin typeface="Roboto"/>
              </a:defRPr>
            </a:lvl1pPr>
          </a:lstStyle>
          <a:p>
            <a:pPr algn="ctr"/>
            <a:r>
              <a:rPr lang="en-US" dirty="0"/>
              <a:t>No outliers revealed after removing outliers with threshold method </a:t>
            </a:r>
          </a:p>
        </p:txBody>
      </p:sp>
      <p:pic>
        <p:nvPicPr>
          <p:cNvPr id="5" name="Picture 4">
            <a:extLst>
              <a:ext uri="{FF2B5EF4-FFF2-40B4-BE49-F238E27FC236}">
                <a16:creationId xmlns:a16="http://schemas.microsoft.com/office/drawing/2014/main" id="{3FAF3D71-C079-4F0A-A7E6-AA6EF062BC8F}"/>
              </a:ext>
            </a:extLst>
          </p:cNvPr>
          <p:cNvPicPr>
            <a:picLocks noChangeAspect="1"/>
          </p:cNvPicPr>
          <p:nvPr/>
        </p:nvPicPr>
        <p:blipFill>
          <a:blip r:embed="rId4"/>
          <a:stretch>
            <a:fillRect/>
          </a:stretch>
        </p:blipFill>
        <p:spPr>
          <a:xfrm>
            <a:off x="3786110" y="3921964"/>
            <a:ext cx="5834064" cy="3720273"/>
          </a:xfrm>
          <a:prstGeom prst="rect">
            <a:avLst/>
          </a:prstGeom>
        </p:spPr>
      </p:pic>
      <p:pic>
        <p:nvPicPr>
          <p:cNvPr id="10" name="Picture 9">
            <a:extLst>
              <a:ext uri="{FF2B5EF4-FFF2-40B4-BE49-F238E27FC236}">
                <a16:creationId xmlns:a16="http://schemas.microsoft.com/office/drawing/2014/main" id="{C8C3D431-0152-4F30-9707-A9AC1AFE3F8D}"/>
              </a:ext>
            </a:extLst>
          </p:cNvPr>
          <p:cNvPicPr>
            <a:picLocks noChangeAspect="1"/>
          </p:cNvPicPr>
          <p:nvPr/>
        </p:nvPicPr>
        <p:blipFill>
          <a:blip r:embed="rId5"/>
          <a:stretch>
            <a:fillRect/>
          </a:stretch>
        </p:blipFill>
        <p:spPr>
          <a:xfrm>
            <a:off x="10701336" y="3921964"/>
            <a:ext cx="5834064" cy="3720273"/>
          </a:xfrm>
          <a:prstGeom prst="rect">
            <a:avLst/>
          </a:prstGeom>
        </p:spPr>
      </p:pic>
      <p:sp>
        <p:nvSpPr>
          <p:cNvPr id="11" name="Oval 10">
            <a:extLst>
              <a:ext uri="{FF2B5EF4-FFF2-40B4-BE49-F238E27FC236}">
                <a16:creationId xmlns:a16="http://schemas.microsoft.com/office/drawing/2014/main" id="{37D05E91-64E3-4BFC-9D6E-B6E1B1A29A88}"/>
              </a:ext>
            </a:extLst>
          </p:cNvPr>
          <p:cNvSpPr/>
          <p:nvPr/>
        </p:nvSpPr>
        <p:spPr>
          <a:xfrm>
            <a:off x="7239000" y="6028261"/>
            <a:ext cx="762000" cy="10918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C249AF6-1C55-4DFE-A8ED-5B8CA86F98B7}"/>
              </a:ext>
            </a:extLst>
          </p:cNvPr>
          <p:cNvSpPr/>
          <p:nvPr/>
        </p:nvSpPr>
        <p:spPr>
          <a:xfrm>
            <a:off x="4800600" y="5981700"/>
            <a:ext cx="609600" cy="5644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333327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8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90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1"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0"/>
            <a:ext cx="1892551" cy="3379556"/>
          </a:xfrm>
          <a:prstGeom prst="rect">
            <a:avLst/>
          </a:prstGeom>
        </p:spPr>
      </p:pic>
      <p:pic>
        <p:nvPicPr>
          <p:cNvPr id="3" name="Picture 3"/>
          <p:cNvPicPr>
            <a:picLocks noChangeAspect="1"/>
          </p:cNvPicPr>
          <p:nvPr/>
        </p:nvPicPr>
        <p:blipFill>
          <a:blip r:embed="rId4"/>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4"/>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4"/>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a:t>
            </a:r>
            <a:r>
              <a:rPr lang="en-US" sz="4400" dirty="0">
                <a:solidFill>
                  <a:srgbClr val="F7F4FA"/>
                </a:solidFill>
                <a:latin typeface="Aileron Heavy"/>
              </a:rPr>
              <a:t>Exploration</a:t>
            </a:r>
            <a:endParaRPr kumimoji="0" lang="en-US" sz="4400" b="0" i="0" u="none" strike="noStrike" kern="1200" cap="none" spc="0" normalizeH="0" baseline="0" noProof="0" dirty="0">
              <a:ln>
                <a:noFill/>
              </a:ln>
              <a:solidFill>
                <a:srgbClr val="F7F4FA"/>
              </a:solidFill>
              <a:effectLst/>
              <a:uLnTx/>
              <a:uFillTx/>
              <a:latin typeface="Aileron Heavy"/>
              <a:ea typeface="+mn-ea"/>
              <a:cs typeface="+mn-cs"/>
            </a:endParaRPr>
          </a:p>
        </p:txBody>
      </p:sp>
      <p:sp>
        <p:nvSpPr>
          <p:cNvPr id="5" name="TextBox 4">
            <a:extLst>
              <a:ext uri="{FF2B5EF4-FFF2-40B4-BE49-F238E27FC236}">
                <a16:creationId xmlns:a16="http://schemas.microsoft.com/office/drawing/2014/main" id="{0FB04590-0F1F-4793-AACE-AA5D97D29F72}"/>
              </a:ext>
            </a:extLst>
          </p:cNvPr>
          <p:cNvSpPr txBox="1"/>
          <p:nvPr/>
        </p:nvSpPr>
        <p:spPr>
          <a:xfrm>
            <a:off x="4990703" y="2080623"/>
            <a:ext cx="830659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7F4FA"/>
                </a:solidFill>
                <a:effectLst/>
                <a:uLnTx/>
                <a:uFillTx/>
                <a:latin typeface="Roboto"/>
                <a:ea typeface="+mn-ea"/>
                <a:cs typeface="+mn-cs"/>
              </a:rPr>
              <a:t>88 % of total orders come from UK customers.</a:t>
            </a:r>
          </a:p>
        </p:txBody>
      </p:sp>
      <p:pic>
        <p:nvPicPr>
          <p:cNvPr id="8" name="Picture 7">
            <a:extLst>
              <a:ext uri="{FF2B5EF4-FFF2-40B4-BE49-F238E27FC236}">
                <a16:creationId xmlns:a16="http://schemas.microsoft.com/office/drawing/2014/main" id="{06E24677-2320-4F94-8749-E0A4381948D5}"/>
              </a:ext>
            </a:extLst>
          </p:cNvPr>
          <p:cNvPicPr>
            <a:picLocks noChangeAspect="1"/>
          </p:cNvPicPr>
          <p:nvPr/>
        </p:nvPicPr>
        <p:blipFill>
          <a:blip r:embed="rId5"/>
          <a:stretch>
            <a:fillRect/>
          </a:stretch>
        </p:blipFill>
        <p:spPr>
          <a:xfrm>
            <a:off x="5324475" y="3066277"/>
            <a:ext cx="7639050" cy="5233782"/>
          </a:xfrm>
          <a:prstGeom prst="rect">
            <a:avLst/>
          </a:prstGeom>
        </p:spPr>
      </p:pic>
      <p:sp>
        <p:nvSpPr>
          <p:cNvPr id="6" name="Flowchart: Connector 5">
            <a:extLst>
              <a:ext uri="{FF2B5EF4-FFF2-40B4-BE49-F238E27FC236}">
                <a16:creationId xmlns:a16="http://schemas.microsoft.com/office/drawing/2014/main" id="{2E6C4517-D9E4-486C-B048-A8F51B58ACBD}"/>
              </a:ext>
            </a:extLst>
          </p:cNvPr>
          <p:cNvSpPr/>
          <p:nvPr/>
        </p:nvSpPr>
        <p:spPr>
          <a:xfrm rot="2399702">
            <a:off x="6343630" y="7057730"/>
            <a:ext cx="555266" cy="1446872"/>
          </a:xfrm>
          <a:prstGeom prst="flowChartConnector">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6187A760-C3BB-4047-97CF-E7732B4D39D9}"/>
              </a:ext>
            </a:extLst>
          </p:cNvPr>
          <p:cNvSpPr/>
          <p:nvPr/>
        </p:nvSpPr>
        <p:spPr>
          <a:xfrm>
            <a:off x="6354563" y="5981700"/>
            <a:ext cx="533400" cy="1219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08963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8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9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Exploration</a:t>
            </a:r>
          </a:p>
        </p:txBody>
      </p:sp>
      <p:pic>
        <p:nvPicPr>
          <p:cNvPr id="7" name="Picture 6">
            <a:extLst>
              <a:ext uri="{FF2B5EF4-FFF2-40B4-BE49-F238E27FC236}">
                <a16:creationId xmlns:a16="http://schemas.microsoft.com/office/drawing/2014/main" id="{B7C11514-0AAD-4C35-B6D6-CCA055C34220}"/>
              </a:ext>
            </a:extLst>
          </p:cNvPr>
          <p:cNvPicPr>
            <a:picLocks noChangeAspect="1"/>
          </p:cNvPicPr>
          <p:nvPr/>
        </p:nvPicPr>
        <p:blipFill>
          <a:blip r:embed="rId4"/>
          <a:stretch>
            <a:fillRect/>
          </a:stretch>
        </p:blipFill>
        <p:spPr>
          <a:xfrm>
            <a:off x="5562600" y="1638300"/>
            <a:ext cx="10258276" cy="5181600"/>
          </a:xfrm>
          <a:prstGeom prst="rect">
            <a:avLst/>
          </a:prstGeom>
        </p:spPr>
      </p:pic>
      <p:grpSp>
        <p:nvGrpSpPr>
          <p:cNvPr id="8" name="Group 7">
            <a:extLst>
              <a:ext uri="{FF2B5EF4-FFF2-40B4-BE49-F238E27FC236}">
                <a16:creationId xmlns:a16="http://schemas.microsoft.com/office/drawing/2014/main" id="{F37926B6-492F-470C-8301-32D2AD91A907}"/>
              </a:ext>
            </a:extLst>
          </p:cNvPr>
          <p:cNvGrpSpPr/>
          <p:nvPr/>
        </p:nvGrpSpPr>
        <p:grpSpPr>
          <a:xfrm>
            <a:off x="5562600" y="4381500"/>
            <a:ext cx="2346119" cy="5808304"/>
            <a:chOff x="5562600" y="4381500"/>
            <a:chExt cx="2346119" cy="5808304"/>
          </a:xfrm>
        </p:grpSpPr>
        <p:sp>
          <p:nvSpPr>
            <p:cNvPr id="12" name="Flowchart: Connector 11">
              <a:extLst>
                <a:ext uri="{FF2B5EF4-FFF2-40B4-BE49-F238E27FC236}">
                  <a16:creationId xmlns:a16="http://schemas.microsoft.com/office/drawing/2014/main" id="{BE206EB2-21E9-4A25-A3D2-ED57762104AB}"/>
                </a:ext>
              </a:extLst>
            </p:cNvPr>
            <p:cNvSpPr/>
            <p:nvPr/>
          </p:nvSpPr>
          <p:spPr>
            <a:xfrm>
              <a:off x="6096000" y="4381500"/>
              <a:ext cx="1066800" cy="2427057"/>
            </a:xfrm>
            <a:prstGeom prst="flowChartConnector">
              <a:avLst/>
            </a:prstGeom>
            <a:noFill/>
            <a:ln w="3810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5" name="Picture 4">
              <a:extLst>
                <a:ext uri="{FF2B5EF4-FFF2-40B4-BE49-F238E27FC236}">
                  <a16:creationId xmlns:a16="http://schemas.microsoft.com/office/drawing/2014/main" id="{D3A1E989-303E-4C0B-8358-349D4FCA3BE3}"/>
                </a:ext>
              </a:extLst>
            </p:cNvPr>
            <p:cNvPicPr>
              <a:picLocks noChangeAspect="1"/>
            </p:cNvPicPr>
            <p:nvPr/>
          </p:nvPicPr>
          <p:blipFill>
            <a:blip r:embed="rId5"/>
            <a:stretch>
              <a:fillRect/>
            </a:stretch>
          </p:blipFill>
          <p:spPr>
            <a:xfrm>
              <a:off x="5562600" y="7797074"/>
              <a:ext cx="2346119" cy="2392730"/>
            </a:xfrm>
            <a:prstGeom prst="rect">
              <a:avLst/>
            </a:prstGeom>
          </p:spPr>
        </p:pic>
        <p:sp>
          <p:nvSpPr>
            <p:cNvPr id="6" name="Arrow: Down 5">
              <a:extLst>
                <a:ext uri="{FF2B5EF4-FFF2-40B4-BE49-F238E27FC236}">
                  <a16:creationId xmlns:a16="http://schemas.microsoft.com/office/drawing/2014/main" id="{66922E0D-7399-461A-A10C-1C841154C1C8}"/>
                </a:ext>
              </a:extLst>
            </p:cNvPr>
            <p:cNvSpPr/>
            <p:nvPr/>
          </p:nvSpPr>
          <p:spPr>
            <a:xfrm>
              <a:off x="6380162" y="6972300"/>
              <a:ext cx="504825" cy="6858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a:extLst>
              <a:ext uri="{FF2B5EF4-FFF2-40B4-BE49-F238E27FC236}">
                <a16:creationId xmlns:a16="http://schemas.microsoft.com/office/drawing/2014/main" id="{9673ACC8-FFD4-496D-91C5-81395A440A6C}"/>
              </a:ext>
            </a:extLst>
          </p:cNvPr>
          <p:cNvSpPr txBox="1"/>
          <p:nvPr/>
        </p:nvSpPr>
        <p:spPr>
          <a:xfrm>
            <a:off x="8077200" y="8577940"/>
            <a:ext cx="7743676" cy="830997"/>
          </a:xfrm>
          <a:prstGeom prst="rect">
            <a:avLst/>
          </a:prstGeom>
          <a:noFill/>
        </p:spPr>
        <p:txBody>
          <a:bodyPr wrap="square" rtlCol="0">
            <a:spAutoFit/>
          </a:bodyPr>
          <a:lstStyle/>
          <a:p>
            <a:r>
              <a:rPr lang="en-US" sz="2400" dirty="0">
                <a:solidFill>
                  <a:schemeClr val="bg1"/>
                </a:solidFill>
                <a:latin typeface="Roboto" panose="020B0604020202020204" charset="0"/>
                <a:ea typeface="Roboto" panose="020B0604020202020204" charset="0"/>
              </a:rPr>
              <a:t>White hanging heart T light holder is the most sold product with a quantity of 2,058</a:t>
            </a:r>
          </a:p>
        </p:txBody>
      </p:sp>
    </p:spTree>
    <p:extLst>
      <p:ext uri="{BB962C8B-B14F-4D97-AF65-F5344CB8AC3E}">
        <p14:creationId xmlns:p14="http://schemas.microsoft.com/office/powerpoint/2010/main" val="24400505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61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0"/>
            <a:ext cx="1892551" cy="3379556"/>
          </a:xfrm>
          <a:prstGeom prst="rect">
            <a:avLst/>
          </a:prstGeom>
        </p:spPr>
      </p:pic>
      <p:pic>
        <p:nvPicPr>
          <p:cNvPr id="3" name="Picture 3"/>
          <p:cNvPicPr>
            <a:picLocks noChangeAspect="1"/>
          </p:cNvPicPr>
          <p:nvPr/>
        </p:nvPicPr>
        <p:blipFill>
          <a:blip r:embed="rId3"/>
          <a:srcRect/>
          <a:stretch>
            <a:fillRect/>
          </a:stretch>
        </p:blipFill>
        <p:spPr>
          <a:xfrm rot="-10800000">
            <a:off x="-211377" y="1521817"/>
            <a:ext cx="3095939" cy="2879223"/>
          </a:xfrm>
          <a:prstGeom prst="rect">
            <a:avLst/>
          </a:prstGeom>
        </p:spPr>
      </p:pic>
      <p:pic>
        <p:nvPicPr>
          <p:cNvPr id="4" name="Picture 4"/>
          <p:cNvPicPr>
            <a:picLocks noChangeAspect="1"/>
          </p:cNvPicPr>
          <p:nvPr/>
        </p:nvPicPr>
        <p:blipFill>
          <a:blip r:embed="rId3"/>
          <a:srcRect/>
          <a:stretch>
            <a:fillRect/>
          </a:stretch>
        </p:blipFill>
        <p:spPr>
          <a:xfrm rot="-10800000">
            <a:off x="-211377" y="4917851"/>
            <a:ext cx="3095939" cy="2879223"/>
          </a:xfrm>
          <a:prstGeom prst="rect">
            <a:avLst/>
          </a:prstGeom>
        </p:spPr>
      </p:pic>
      <p:pic>
        <p:nvPicPr>
          <p:cNvPr id="23" name="Picture 23"/>
          <p:cNvPicPr>
            <a:picLocks noChangeAspect="1"/>
          </p:cNvPicPr>
          <p:nvPr/>
        </p:nvPicPr>
        <p:blipFill>
          <a:blip r:embed="rId3"/>
          <a:srcRect/>
          <a:stretch>
            <a:fillRect/>
          </a:stretch>
        </p:blipFill>
        <p:spPr>
          <a:xfrm rot="-10800000">
            <a:off x="-211377" y="8300059"/>
            <a:ext cx="3095939" cy="2879223"/>
          </a:xfrm>
          <a:prstGeom prst="rect">
            <a:avLst/>
          </a:prstGeom>
        </p:spPr>
      </p:pic>
      <p:sp>
        <p:nvSpPr>
          <p:cNvPr id="24" name="TextBox 23">
            <a:extLst>
              <a:ext uri="{FF2B5EF4-FFF2-40B4-BE49-F238E27FC236}">
                <a16:creationId xmlns:a16="http://schemas.microsoft.com/office/drawing/2014/main" id="{4AC175BE-C217-4552-BA31-9A5D4983BF57}"/>
              </a:ext>
            </a:extLst>
          </p:cNvPr>
          <p:cNvSpPr txBox="1"/>
          <p:nvPr/>
        </p:nvSpPr>
        <p:spPr>
          <a:xfrm>
            <a:off x="3810000" y="661521"/>
            <a:ext cx="9448800" cy="707886"/>
          </a:xfrm>
          <a:prstGeom prst="rect">
            <a:avLst/>
          </a:prstGeom>
          <a:noFill/>
        </p:spPr>
        <p:txBody>
          <a:bodyPr wrap="square" rtlCol="0">
            <a:spAutoFit/>
          </a:bodyPr>
          <a:lstStyle/>
          <a:p>
            <a:pPr marL="0" marR="0" lvl="0" indent="0" algn="l" defTabSz="914400" rtl="0" eaLnBrk="1" fontAlgn="auto" latinLnBrk="0" hangingPunct="1">
              <a:lnSpc>
                <a:spcPts val="4799"/>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7F4FA"/>
                </a:solidFill>
                <a:effectLst/>
                <a:uLnTx/>
                <a:uFillTx/>
                <a:latin typeface="Aileron Heavy"/>
                <a:ea typeface="+mn-ea"/>
                <a:cs typeface="+mn-cs"/>
              </a:rPr>
              <a:t>Data Exploration</a:t>
            </a:r>
          </a:p>
        </p:txBody>
      </p:sp>
      <p:grpSp>
        <p:nvGrpSpPr>
          <p:cNvPr id="7" name="Group 6">
            <a:extLst>
              <a:ext uri="{FF2B5EF4-FFF2-40B4-BE49-F238E27FC236}">
                <a16:creationId xmlns:a16="http://schemas.microsoft.com/office/drawing/2014/main" id="{448C8114-357A-4A36-9CB5-B7B64CFC5828}"/>
              </a:ext>
            </a:extLst>
          </p:cNvPr>
          <p:cNvGrpSpPr/>
          <p:nvPr/>
        </p:nvGrpSpPr>
        <p:grpSpPr>
          <a:xfrm>
            <a:off x="4533900" y="2800350"/>
            <a:ext cx="11010900" cy="6229350"/>
            <a:chOff x="3638550" y="1714500"/>
            <a:chExt cx="11010900" cy="6229350"/>
          </a:xfrm>
        </p:grpSpPr>
        <p:sp>
          <p:nvSpPr>
            <p:cNvPr id="5" name="TextBox 4">
              <a:extLst>
                <a:ext uri="{FF2B5EF4-FFF2-40B4-BE49-F238E27FC236}">
                  <a16:creationId xmlns:a16="http://schemas.microsoft.com/office/drawing/2014/main" id="{0FB04590-0F1F-4793-AACE-AA5D97D29F72}"/>
                </a:ext>
              </a:extLst>
            </p:cNvPr>
            <p:cNvSpPr txBox="1"/>
            <p:nvPr/>
          </p:nvSpPr>
          <p:spPr>
            <a:xfrm>
              <a:off x="3638550" y="1714500"/>
              <a:ext cx="11010900" cy="1200329"/>
            </a:xfrm>
            <a:prstGeom prst="rect">
              <a:avLst/>
            </a:prstGeom>
            <a:noFill/>
          </p:spPr>
          <p:txBody>
            <a:bodyPr wrap="square"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F7F4FA"/>
                  </a:solidFill>
                  <a:effectLst/>
                  <a:uLnTx/>
                  <a:uFillTx/>
                  <a:latin typeface="Roboto"/>
                  <a:ea typeface="+mn-ea"/>
                  <a:cs typeface="+mn-cs"/>
                </a:rPr>
                <a:t>Most common keyword in product list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7F4FA"/>
                </a:solidFill>
                <a:effectLst/>
                <a:uLnTx/>
                <a:uFillTx/>
                <a:latin typeface="Roboto"/>
                <a:ea typeface="+mn-ea"/>
                <a:cs typeface="+mn-cs"/>
              </a:endParaRPr>
            </a:p>
          </p:txBody>
        </p:sp>
        <p:pic>
          <p:nvPicPr>
            <p:cNvPr id="6" name="Picture 5">
              <a:extLst>
                <a:ext uri="{FF2B5EF4-FFF2-40B4-BE49-F238E27FC236}">
                  <a16:creationId xmlns:a16="http://schemas.microsoft.com/office/drawing/2014/main" id="{88A94D35-775A-44CA-9786-780B9DA22425}"/>
                </a:ext>
              </a:extLst>
            </p:cNvPr>
            <p:cNvPicPr>
              <a:picLocks noChangeAspect="1"/>
            </p:cNvPicPr>
            <p:nvPr/>
          </p:nvPicPr>
          <p:blipFill>
            <a:blip r:embed="rId4"/>
            <a:stretch>
              <a:fillRect/>
            </a:stretch>
          </p:blipFill>
          <p:spPr>
            <a:xfrm>
              <a:off x="3638550" y="2343150"/>
              <a:ext cx="11010900" cy="5600700"/>
            </a:xfrm>
            <a:prstGeom prst="rect">
              <a:avLst/>
            </a:prstGeom>
          </p:spPr>
        </p:pic>
      </p:grpSp>
      <p:sp>
        <p:nvSpPr>
          <p:cNvPr id="10" name="Rectangle 9">
            <a:extLst>
              <a:ext uri="{FF2B5EF4-FFF2-40B4-BE49-F238E27FC236}">
                <a16:creationId xmlns:a16="http://schemas.microsoft.com/office/drawing/2014/main" id="{81ACDEB7-AADF-4F16-94A1-E63DA33E681D}"/>
              </a:ext>
            </a:extLst>
          </p:cNvPr>
          <p:cNvSpPr/>
          <p:nvPr/>
        </p:nvSpPr>
        <p:spPr>
          <a:xfrm>
            <a:off x="5410200" y="3429000"/>
            <a:ext cx="6477000" cy="12003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2A7282-C1F0-4361-A80C-02AE58F7D274}"/>
              </a:ext>
            </a:extLst>
          </p:cNvPr>
          <p:cNvSpPr/>
          <p:nvPr/>
        </p:nvSpPr>
        <p:spPr>
          <a:xfrm>
            <a:off x="8686800" y="4838701"/>
            <a:ext cx="6324600" cy="97747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83DBC68-1DE6-4479-BA96-31DF1614A7A7}"/>
              </a:ext>
            </a:extLst>
          </p:cNvPr>
          <p:cNvSpPr/>
          <p:nvPr/>
        </p:nvSpPr>
        <p:spPr>
          <a:xfrm>
            <a:off x="5257800" y="6134100"/>
            <a:ext cx="9906000" cy="120032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E529FBE5-1EC4-4C82-BEF9-112996CC92A3}"/>
              </a:ext>
            </a:extLst>
          </p:cNvPr>
          <p:cNvSpPr/>
          <p:nvPr/>
        </p:nvSpPr>
        <p:spPr>
          <a:xfrm>
            <a:off x="8001000" y="7353300"/>
            <a:ext cx="6172200" cy="8840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C8A729A-DD3A-42F7-99E8-DAF44C88E7C4}"/>
              </a:ext>
            </a:extLst>
          </p:cNvPr>
          <p:cNvSpPr/>
          <p:nvPr/>
        </p:nvSpPr>
        <p:spPr>
          <a:xfrm>
            <a:off x="8153400" y="8298053"/>
            <a:ext cx="5105400" cy="5030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94472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10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5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4880</TotalTime>
  <Words>1862</Words>
  <Application>Microsoft Office PowerPoint</Application>
  <PresentationFormat>Custom</PresentationFormat>
  <Paragraphs>345</Paragraphs>
  <Slides>39</Slides>
  <Notes>1</Notes>
  <HiddenSlides>10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Aileron Heavy</vt:lpstr>
      <vt:lpstr>Calibri</vt:lpstr>
      <vt:lpstr>Roboto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Blue Simple Technology Business Plan Presentation</dc:title>
  <dc:creator>Mehmet Ozkemah</dc:creator>
  <cp:lastModifiedBy>Mehmet Ozkemah</cp:lastModifiedBy>
  <cp:revision>139</cp:revision>
  <dcterms:created xsi:type="dcterms:W3CDTF">2006-08-16T00:00:00Z</dcterms:created>
  <dcterms:modified xsi:type="dcterms:W3CDTF">2020-09-29T23:42:39Z</dcterms:modified>
  <dc:identifier>DAEHoi2EzS8</dc:identifier>
</cp:coreProperties>
</file>